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notesSlides/notesSlide3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08" r:id="rId2"/>
    <p:sldMasterId id="2147483720" r:id="rId3"/>
    <p:sldMasterId id="2147483732" r:id="rId4"/>
    <p:sldMasterId id="2147483744" r:id="rId5"/>
  </p:sldMasterIdLst>
  <p:notesMasterIdLst>
    <p:notesMasterId r:id="rId46"/>
  </p:notesMasterIdLst>
  <p:handoutMasterIdLst>
    <p:handoutMasterId r:id="rId47"/>
  </p:handoutMasterIdLst>
  <p:sldIdLst>
    <p:sldId id="272" r:id="rId6"/>
    <p:sldId id="273" r:id="rId7"/>
    <p:sldId id="274" r:id="rId8"/>
    <p:sldId id="275" r:id="rId9"/>
    <p:sldId id="260" r:id="rId10"/>
    <p:sldId id="256" r:id="rId11"/>
    <p:sldId id="258" r:id="rId12"/>
    <p:sldId id="259" r:id="rId13"/>
    <p:sldId id="257" r:id="rId14"/>
    <p:sldId id="263" r:id="rId15"/>
    <p:sldId id="264" r:id="rId16"/>
    <p:sldId id="265" r:id="rId17"/>
    <p:sldId id="261" r:id="rId18"/>
    <p:sldId id="267" r:id="rId19"/>
    <p:sldId id="268" r:id="rId20"/>
    <p:sldId id="269" r:id="rId21"/>
    <p:sldId id="270" r:id="rId22"/>
    <p:sldId id="271"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9" r:id="rId36"/>
    <p:sldId id="290" r:id="rId37"/>
    <p:sldId id="291" r:id="rId38"/>
    <p:sldId id="292" r:id="rId39"/>
    <p:sldId id="293" r:id="rId40"/>
    <p:sldId id="294" r:id="rId41"/>
    <p:sldId id="295" r:id="rId42"/>
    <p:sldId id="296" r:id="rId43"/>
    <p:sldId id="297" r:id="rId44"/>
    <p:sldId id="298"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160" autoAdjust="0"/>
    <p:restoredTop sz="94707" autoAdjust="0"/>
  </p:normalViewPr>
  <p:slideViewPr>
    <p:cSldViewPr>
      <p:cViewPr varScale="1">
        <p:scale>
          <a:sx n="71" d="100"/>
          <a:sy n="71" d="100"/>
        </p:scale>
        <p:origin x="-570" y="-108"/>
      </p:cViewPr>
      <p:guideLst>
        <p:guide orient="horz" pos="2160"/>
        <p:guide pos="2880"/>
      </p:guideLst>
    </p:cSldViewPr>
  </p:slideViewPr>
  <p:outlineViewPr>
    <p:cViewPr>
      <p:scale>
        <a:sx n="33" d="100"/>
        <a:sy n="33" d="100"/>
      </p:scale>
      <p:origin x="132" y="6324"/>
    </p:cViewPr>
  </p:outlineViewPr>
  <p:notesTextViewPr>
    <p:cViewPr>
      <p:scale>
        <a:sx n="100" d="100"/>
        <a:sy n="100" d="100"/>
      </p:scale>
      <p:origin x="0" y="0"/>
    </p:cViewPr>
  </p:notesTextViewPr>
  <p:notesViewPr>
    <p:cSldViewPr>
      <p:cViewPr varScale="1">
        <p:scale>
          <a:sx n="70" d="100"/>
          <a:sy n="70" d="100"/>
        </p:scale>
        <p:origin x="-2814"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A4DEFE1-6908-470E-8D65-B8172AD0A979}" type="datetimeFigureOut">
              <a:rPr lang="en-US" smtClean="0"/>
              <a:pPr/>
              <a:t>4/30/2010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74CAB4-E750-4657-A77D-A8041E977DE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B195FA-BAFA-4C6B-A99A-73F037A18820}" type="datetimeFigureOut">
              <a:rPr lang="en-US" smtClean="0"/>
              <a:pPr/>
              <a:t>4/30/2010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0ABBBE-786D-4B69-8C37-F21149320D8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F50D2B24-6CA1-451A-B89D-8FFCF4A2D906}" type="datetimeFigureOut">
              <a:rPr lang="en-US" smtClean="0"/>
              <a:pPr/>
              <a:t>4/30/2010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0268C835-D241-4849-A0D5-9F997C78A25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50D2B24-6CA1-451A-B89D-8FFCF4A2D906}" type="datetimeFigureOut">
              <a:rPr lang="en-US" smtClean="0"/>
              <a:pPr/>
              <a:t>4/30/2010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50D2B24-6CA1-451A-B89D-8FFCF4A2D906}" type="datetimeFigureOut">
              <a:rPr lang="en-US" smtClean="0"/>
              <a:pPr/>
              <a:t>4/30/2010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50D2B24-6CA1-451A-B89D-8FFCF4A2D906}" type="datetimeFigureOut">
              <a:rPr lang="en-US" smtClean="0"/>
              <a:pPr/>
              <a:t>4/30/2010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0D2B24-6CA1-451A-B89D-8FFCF4A2D906}" type="datetimeFigureOut">
              <a:rPr lang="en-US" smtClean="0"/>
              <a:pPr/>
              <a:t>4/30/2010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50D2B24-6CA1-451A-B89D-8FFCF4A2D906}" type="datetimeFigureOut">
              <a:rPr lang="en-US" smtClean="0"/>
              <a:pPr/>
              <a:t>4/30/2010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8C835-D241-4849-A0D5-9F997C78A259}"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F50D2B24-6CA1-451A-B89D-8FFCF4A2D906}" type="datetimeFigureOut">
              <a:rPr lang="en-US" smtClean="0"/>
              <a:pPr/>
              <a:t>4/30/2010</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0268C835-D241-4849-A0D5-9F997C78A25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F50D2B24-6CA1-451A-B89D-8FFCF4A2D906}" type="datetimeFigureOut">
              <a:rPr lang="en-US" smtClean="0"/>
              <a:pPr/>
              <a:t>4/30/2010</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0268C835-D241-4849-A0D5-9F997C78A25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268C835-D241-4849-A0D5-9F997C78A259}" type="slidenum">
              <a:rPr lang="en-US" smtClean="0"/>
              <a:pPr/>
              <a:t>‹#›</a:t>
            </a:fld>
            <a:endParaRPr 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0268C835-D241-4849-A0D5-9F997C78A25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50D2B24-6CA1-451A-B89D-8FFCF4A2D906}" type="datetimeFigureOut">
              <a:rPr lang="en-US" smtClean="0"/>
              <a:pPr/>
              <a:t>4/30/2010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268C835-D241-4849-A0D5-9F997C78A259}" type="slidenum">
              <a:rPr lang="en-US" smtClean="0"/>
              <a:pPr/>
              <a:t>‹#›</a:t>
            </a:fld>
            <a:endParaRPr 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50D2B24-6CA1-451A-B89D-8FFCF4A2D906}" type="datetimeFigureOut">
              <a:rPr lang="en-US" smtClean="0"/>
              <a:pPr/>
              <a:t>4/30/2010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0268C835-D241-4849-A0D5-9F997C78A259}" type="slidenum">
              <a:rPr lang="en-US" smtClean="0"/>
              <a:pPr/>
              <a:t>‹#›</a:t>
            </a:fld>
            <a:endParaRPr 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F50D2B24-6CA1-451A-B89D-8FFCF4A2D906}" type="datetimeFigureOut">
              <a:rPr lang="en-US" smtClean="0"/>
              <a:pPr/>
              <a:t>4/30/2010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0268C835-D241-4849-A0D5-9F997C78A259}" type="slidenum">
              <a:rPr lang="en-US" smtClean="0"/>
              <a:pPr/>
              <a:t>‹#›</a:t>
            </a:fld>
            <a:endParaRPr 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F50D2B24-6CA1-451A-B89D-8FFCF4A2D906}" type="datetimeFigureOut">
              <a:rPr lang="en-US" smtClean="0"/>
              <a:pPr/>
              <a:t>4/30/2010</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0268C835-D241-4849-A0D5-9F997C78A259}"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50D2B24-6CA1-451A-B89D-8FFCF4A2D906}" type="datetimeFigureOut">
              <a:rPr lang="en-US" smtClean="0"/>
              <a:pPr/>
              <a:t>4/30/2010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268C835-D241-4849-A0D5-9F997C78A259}" type="slidenum">
              <a:rPr lang="en-US" smtClean="0"/>
              <a:pPr/>
              <a:t>‹#›</a:t>
            </a:fld>
            <a:endParaRPr 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F50D2B24-6CA1-451A-B89D-8FFCF4A2D906}" type="datetimeFigureOut">
              <a:rPr lang="en-US" smtClean="0"/>
              <a:pPr/>
              <a:t>4/30/2010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268C835-D241-4849-A0D5-9F997C78A259}"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268C835-D241-4849-A0D5-9F997C78A259}" type="slidenum">
              <a:rPr lang="en-US" smtClean="0"/>
              <a:pPr/>
              <a:t>‹#›</a:t>
            </a:fld>
            <a:endParaRPr 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0268C835-D241-4849-A0D5-9F997C78A259}" type="slidenum">
              <a:rPr lang="en-US" smtClean="0"/>
              <a:pPr/>
              <a:t>‹#›</a:t>
            </a:fld>
            <a:endParaRPr 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F50D2B24-6CA1-451A-B89D-8FFCF4A2D906}" type="datetimeFigureOut">
              <a:rPr lang="en-US" smtClean="0"/>
              <a:pPr/>
              <a:t>4/30/2010</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0268C835-D241-4849-A0D5-9F997C78A25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0268C835-D241-4849-A0D5-9F997C78A259}"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F50D2B24-6CA1-451A-B89D-8FFCF4A2D906}" type="datetimeFigureOut">
              <a:rPr lang="en-US" smtClean="0"/>
              <a:pPr/>
              <a:t>4/30/2010</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0268C835-D241-4849-A0D5-9F997C78A259}"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F50D2B24-6CA1-451A-B89D-8FFCF4A2D906}" type="datetimeFigureOut">
              <a:rPr lang="en-US" smtClean="0"/>
              <a:pPr/>
              <a:t>4/30/2010</a:t>
            </a:fld>
            <a:endParaRPr lang="en-US"/>
          </a:p>
        </p:txBody>
      </p:sp>
      <p:sp>
        <p:nvSpPr>
          <p:cNvPr id="10" name="Slide Number Placeholder 9"/>
          <p:cNvSpPr>
            <a:spLocks noGrp="1"/>
          </p:cNvSpPr>
          <p:nvPr>
            <p:ph type="sldNum" sz="quarter" idx="16"/>
          </p:nvPr>
        </p:nvSpPr>
        <p:spPr/>
        <p:txBody>
          <a:bodyPr rtlCol="0"/>
          <a:lstStyle/>
          <a:p>
            <a:fld id="{0268C835-D241-4849-A0D5-9F997C78A259}"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F50D2B24-6CA1-451A-B89D-8FFCF4A2D906}" type="datetimeFigureOut">
              <a:rPr lang="en-US" smtClean="0"/>
              <a:pPr/>
              <a:t>4/30/2010</a:t>
            </a:fld>
            <a:endParaRPr lang="en-US"/>
          </a:p>
        </p:txBody>
      </p:sp>
      <p:sp>
        <p:nvSpPr>
          <p:cNvPr id="12" name="Slide Number Placeholder 11"/>
          <p:cNvSpPr>
            <a:spLocks noGrp="1"/>
          </p:cNvSpPr>
          <p:nvPr>
            <p:ph type="sldNum" sz="quarter" idx="16"/>
          </p:nvPr>
        </p:nvSpPr>
        <p:spPr/>
        <p:txBody>
          <a:bodyPr rtlCol="0"/>
          <a:lstStyle/>
          <a:p>
            <a:fld id="{0268C835-D241-4849-A0D5-9F997C78A259}"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50D2B24-6CA1-451A-B89D-8FFCF4A2D906}" type="datetimeFigureOut">
              <a:rPr lang="en-US" smtClean="0"/>
              <a:pPr/>
              <a:t>4/30/2010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0268C835-D241-4849-A0D5-9F997C78A259}" type="slidenum">
              <a:rPr lang="en-US" smtClean="0"/>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50D2B24-6CA1-451A-B89D-8FFCF4A2D906}" type="datetimeFigureOut">
              <a:rPr lang="en-US" smtClean="0"/>
              <a:pPr/>
              <a:t>4/30/2010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0D2B24-6CA1-451A-B89D-8FFCF4A2D906}" type="datetimeFigureOut">
              <a:rPr lang="en-US" smtClean="0"/>
              <a:pPr/>
              <a:t>4/30/2010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0268C835-D241-4849-A0D5-9F997C78A259}" type="slidenum">
              <a:rPr lang="en-US" smtClean="0"/>
              <a:pPr/>
              <a:t>‹#›</a:t>
            </a:fld>
            <a:endParaRPr 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50D2B24-6CA1-451A-B89D-8FFCF4A2D906}" type="datetimeFigureOut">
              <a:rPr lang="en-US" smtClean="0"/>
              <a:pPr/>
              <a:t>4/30/2010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0268C835-D241-4849-A0D5-9F997C78A259}"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F50D2B24-6CA1-451A-B89D-8FFCF4A2D906}" type="datetimeFigureOut">
              <a:rPr lang="en-US" smtClean="0"/>
              <a:pPr/>
              <a:t>4/30/2010</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0268C835-D241-4849-A0D5-9F997C78A259}"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0268C835-D241-4849-A0D5-9F997C78A25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50D2B24-6CA1-451A-B89D-8FFCF4A2D906}" type="datetimeFigureOut">
              <a:rPr lang="en-US" smtClean="0"/>
              <a:pPr/>
              <a:t>4/30/2010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0D2B24-6CA1-451A-B89D-8FFCF4A2D906}" type="datetimeFigureOut">
              <a:rPr lang="en-US" smtClean="0"/>
              <a:pPr/>
              <a:t>4/30/2010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50D2B24-6CA1-451A-B89D-8FFCF4A2D906}" type="datetimeFigureOut">
              <a:rPr lang="en-US" smtClean="0"/>
              <a:pPr/>
              <a:t>4/30/2010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50D2B24-6CA1-451A-B89D-8FFCF4A2D906}" type="datetimeFigureOut">
              <a:rPr lang="en-US" smtClean="0"/>
              <a:pPr/>
              <a:t>4/30/2010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0D2B24-6CA1-451A-B89D-8FFCF4A2D906}" type="datetimeFigureOut">
              <a:rPr lang="en-US" smtClean="0"/>
              <a:pPr/>
              <a:t>4/30/2010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0D2B24-6CA1-451A-B89D-8FFCF4A2D906}" type="datetimeFigureOut">
              <a:rPr lang="en-US" smtClean="0"/>
              <a:pPr/>
              <a:t>4/30/2010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0D2B24-6CA1-451A-B89D-8FFCF4A2D906}" type="datetimeFigureOut">
              <a:rPr lang="en-US" smtClean="0"/>
              <a:pPr/>
              <a:t>4/30/2010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0D2B24-6CA1-451A-B89D-8FFCF4A2D906}" type="datetimeFigureOut">
              <a:rPr lang="en-US" smtClean="0"/>
              <a:pPr/>
              <a:t>4/30/2010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50D2B24-6CA1-451A-B89D-8FFCF4A2D906}" type="datetimeFigureOut">
              <a:rPr lang="en-US" smtClean="0"/>
              <a:pPr/>
              <a:t>4/30/2010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0D2B24-6CA1-451A-B89D-8FFCF4A2D906}" type="datetimeFigureOut">
              <a:rPr lang="en-US" smtClean="0"/>
              <a:pPr/>
              <a:t>4/30/2010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50D2B24-6CA1-451A-B89D-8FFCF4A2D906}" type="datetimeFigureOut">
              <a:rPr lang="en-US" smtClean="0"/>
              <a:pPr/>
              <a:t>4/30/2010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50D2B24-6CA1-451A-B89D-8FFCF4A2D906}" type="datetimeFigureOut">
              <a:rPr lang="en-US" smtClean="0"/>
              <a:pPr/>
              <a:t>4/30/2010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0268C835-D241-4849-A0D5-9F997C78A259}"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50D2B24-6CA1-451A-B89D-8FFCF4A2D906}" type="datetimeFigureOut">
              <a:rPr lang="en-US" smtClean="0"/>
              <a:pPr/>
              <a:t>4/30/2010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268C835-D241-4849-A0D5-9F997C78A259}"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F50D2B24-6CA1-451A-B89D-8FFCF4A2D906}" type="datetimeFigureOut">
              <a:rPr lang="en-US" smtClean="0"/>
              <a:pPr/>
              <a:t>4/30/2010</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0268C835-D241-4849-A0D5-9F997C78A25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F50D2B24-6CA1-451A-B89D-8FFCF4A2D906}" type="datetimeFigureOut">
              <a:rPr lang="en-US" smtClean="0"/>
              <a:pPr/>
              <a:t>4/30/2010</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0268C835-D241-4849-A0D5-9F997C78A25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F50D2B24-6CA1-451A-B89D-8FFCF4A2D906}" type="datetimeFigureOut">
              <a:rPr lang="en-US" smtClean="0"/>
              <a:pPr/>
              <a:t>4/30/2010</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0268C835-D241-4849-A0D5-9F997C78A25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0D2B24-6CA1-451A-B89D-8FFCF4A2D906}" type="datetimeFigureOut">
              <a:rPr lang="en-US" smtClean="0"/>
              <a:pPr/>
              <a:t>4/30/2010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68C835-D241-4849-A0D5-9F997C78A25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3.w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7.xml"/><Relationship Id="rId1" Type="http://schemas.openxmlformats.org/officeDocument/2006/relationships/slideLayout" Target="../slideLayouts/slideLayout29.xml"/><Relationship Id="rId5" Type="http://schemas.openxmlformats.org/officeDocument/2006/relationships/image" Target="../media/image24.wmf"/><Relationship Id="rId4" Type="http://schemas.openxmlformats.org/officeDocument/2006/relationships/image" Target="../media/image23.wmf"/></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45.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r"/>
            <a:r>
              <a:rPr lang="en-US" dirty="0" smtClean="0">
                <a:ln w="9525">
                  <a:solidFill>
                    <a:schemeClr val="accent1"/>
                  </a:solidFill>
                </a:ln>
                <a:solidFill>
                  <a:schemeClr val="accent6">
                    <a:lumMod val="50000"/>
                  </a:schemeClr>
                </a:solidFill>
              </a:rPr>
              <a:t>Elk County Catholic </a:t>
            </a:r>
            <a:br>
              <a:rPr lang="en-US" dirty="0" smtClean="0">
                <a:ln w="9525">
                  <a:solidFill>
                    <a:schemeClr val="accent1"/>
                  </a:solidFill>
                </a:ln>
                <a:solidFill>
                  <a:schemeClr val="accent6">
                    <a:lumMod val="50000"/>
                  </a:schemeClr>
                </a:solidFill>
              </a:rPr>
            </a:br>
            <a:r>
              <a:rPr lang="en-US" dirty="0" smtClean="0">
                <a:ln w="9525">
                  <a:solidFill>
                    <a:schemeClr val="accent1"/>
                  </a:solidFill>
                </a:ln>
                <a:solidFill>
                  <a:schemeClr val="accent6">
                    <a:lumMod val="50000"/>
                  </a:schemeClr>
                </a:solidFill>
              </a:rPr>
              <a:t>High School</a:t>
            </a:r>
            <a:endParaRPr lang="en-US" dirty="0">
              <a:ln w="9525">
                <a:solidFill>
                  <a:schemeClr val="accent1"/>
                </a:solidFill>
              </a:ln>
              <a:solidFill>
                <a:schemeClr val="accent6">
                  <a:lumMod val="50000"/>
                </a:schemeClr>
              </a:solidFill>
            </a:endParaRPr>
          </a:p>
        </p:txBody>
      </p:sp>
      <p:sp>
        <p:nvSpPr>
          <p:cNvPr id="3" name="Subtitle 2"/>
          <p:cNvSpPr>
            <a:spLocks noGrp="1"/>
          </p:cNvSpPr>
          <p:nvPr>
            <p:ph type="subTitle" idx="1"/>
          </p:nvPr>
        </p:nvSpPr>
        <p:spPr>
          <a:xfrm>
            <a:off x="609600" y="5257800"/>
            <a:ext cx="8077200" cy="1499616"/>
          </a:xfrm>
        </p:spPr>
        <p:txBody>
          <a:bodyPr>
            <a:normAutofit/>
          </a:bodyPr>
          <a:lstStyle/>
          <a:p>
            <a:r>
              <a:rPr lang="en-US" dirty="0" smtClean="0"/>
              <a:t>“Our mission at Elk County Catholic High School is to provide a faith-focused community where our students can develop their fullest potential intellectually, physically, morally, culturally, and spiritually.“</a:t>
            </a:r>
            <a:endParaRPr lang="en-US" dirty="0"/>
          </a:p>
        </p:txBody>
      </p:sp>
      <p:pic>
        <p:nvPicPr>
          <p:cNvPr id="5" name="Picture 4" descr="ecc.bmp"/>
          <p:cNvPicPr>
            <a:picLocks noChangeAspect="1"/>
          </p:cNvPicPr>
          <p:nvPr/>
        </p:nvPicPr>
        <p:blipFill>
          <a:blip r:embed="rId3" cstate="print"/>
          <a:stretch>
            <a:fillRect/>
          </a:stretch>
        </p:blipFill>
        <p:spPr>
          <a:xfrm>
            <a:off x="0" y="0"/>
            <a:ext cx="9144000" cy="1962103"/>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Algerian" pitchFamily="82" charset="0"/>
              </a:rPr>
              <a:t>Water Pollution</a:t>
            </a:r>
            <a:endParaRPr lang="en-US" dirty="0">
              <a:latin typeface="Algerian" pitchFamily="82" charset="0"/>
            </a:endParaRPr>
          </a:p>
        </p:txBody>
      </p:sp>
      <p:sp>
        <p:nvSpPr>
          <p:cNvPr id="3" name="Subtitle 2"/>
          <p:cNvSpPr>
            <a:spLocks noGrp="1"/>
          </p:cNvSpPr>
          <p:nvPr>
            <p:ph type="subTitle" idx="1"/>
          </p:nvPr>
        </p:nvSpPr>
        <p:spPr/>
        <p:txBody>
          <a:bodyPr>
            <a:normAutofit/>
          </a:bodyPr>
          <a:lstStyle/>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lgerian" pitchFamily="82" charset="0"/>
              </a:rPr>
              <a:t>Clean Water Sources</a:t>
            </a:r>
            <a:endParaRPr lang="en-US" dirty="0">
              <a:latin typeface="Algerian" pitchFamily="82" charset="0"/>
            </a:endParaRPr>
          </a:p>
        </p:txBody>
      </p:sp>
      <p:sp>
        <p:nvSpPr>
          <p:cNvPr id="3" name="Content Placeholder 2"/>
          <p:cNvSpPr>
            <a:spLocks noGrp="1"/>
          </p:cNvSpPr>
          <p:nvPr>
            <p:ph idx="1"/>
          </p:nvPr>
        </p:nvSpPr>
        <p:spPr/>
        <p:txBody>
          <a:bodyPr/>
          <a:lstStyle/>
          <a:p>
            <a:r>
              <a:rPr lang="en-US" dirty="0" smtClean="0">
                <a:latin typeface="Chiller" pitchFamily="82" charset="0"/>
              </a:rPr>
              <a:t>Water sources with good water quality</a:t>
            </a:r>
          </a:p>
          <a:p>
            <a:pPr lvl="1"/>
            <a:r>
              <a:rPr lang="en-US" dirty="0" smtClean="0">
                <a:latin typeface="Chiller" pitchFamily="82" charset="0"/>
              </a:rPr>
              <a:t>East Branch</a:t>
            </a:r>
          </a:p>
          <a:p>
            <a:pPr lvl="1"/>
            <a:r>
              <a:rPr lang="en-US" dirty="0" smtClean="0">
                <a:latin typeface="Chiller" pitchFamily="82" charset="0"/>
              </a:rPr>
              <a:t>Big Mill</a:t>
            </a:r>
          </a:p>
          <a:p>
            <a:pPr lvl="1"/>
            <a:r>
              <a:rPr lang="en-US" dirty="0" smtClean="0">
                <a:latin typeface="Chiller" pitchFamily="82" charset="0"/>
              </a:rPr>
              <a:t>Bear</a:t>
            </a:r>
          </a:p>
          <a:p>
            <a:pPr lvl="1"/>
            <a:r>
              <a:rPr lang="en-US" dirty="0" smtClean="0">
                <a:latin typeface="Chiller" pitchFamily="82" charset="0"/>
              </a:rPr>
              <a:t>Spring</a:t>
            </a:r>
          </a:p>
          <a:p>
            <a:pPr lvl="1"/>
            <a:r>
              <a:rPr lang="en-US" dirty="0" smtClean="0">
                <a:latin typeface="Chiller" pitchFamily="82" charset="0"/>
              </a:rPr>
              <a:t>East and West Branch of Millstone</a:t>
            </a:r>
          </a:p>
          <a:p>
            <a:pPr lvl="1"/>
            <a:r>
              <a:rPr lang="en-US" dirty="0" smtClean="0">
                <a:latin typeface="Chiller" pitchFamily="82" charset="0"/>
              </a:rPr>
              <a:t>Millstone</a:t>
            </a:r>
          </a:p>
          <a:p>
            <a:pPr lvl="1"/>
            <a:r>
              <a:rPr lang="en-US" dirty="0" smtClean="0">
                <a:latin typeface="Chiller" pitchFamily="82" charset="0"/>
              </a:rPr>
              <a:t>Mill Creek</a:t>
            </a:r>
            <a:endParaRPr lang="en-US" dirty="0">
              <a:latin typeface="Chiller" pitchFamily="82"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lgerian" pitchFamily="82" charset="0"/>
              </a:rPr>
              <a:t>Water Quality</a:t>
            </a:r>
            <a:endParaRPr lang="en-US" dirty="0">
              <a:latin typeface="Algerian" pitchFamily="82" charset="0"/>
            </a:endParaRPr>
          </a:p>
        </p:txBody>
      </p:sp>
      <p:sp>
        <p:nvSpPr>
          <p:cNvPr id="3" name="Content Placeholder 2"/>
          <p:cNvSpPr>
            <a:spLocks noGrp="1"/>
          </p:cNvSpPr>
          <p:nvPr>
            <p:ph idx="1"/>
          </p:nvPr>
        </p:nvSpPr>
        <p:spPr/>
        <p:txBody>
          <a:bodyPr>
            <a:noAutofit/>
          </a:bodyPr>
          <a:lstStyle/>
          <a:p>
            <a:pPr>
              <a:lnSpc>
                <a:spcPct val="200000"/>
              </a:lnSpc>
            </a:pPr>
            <a:r>
              <a:rPr lang="en-US" sz="2400" dirty="0" smtClean="0">
                <a:latin typeface="Chiller" pitchFamily="82" charset="0"/>
              </a:rPr>
              <a:t>Drainage from abandoned coal mines is the biggest cause of water pollution in Pennsylvania</a:t>
            </a:r>
          </a:p>
          <a:p>
            <a:pPr>
              <a:lnSpc>
                <a:spcPct val="200000"/>
              </a:lnSpc>
            </a:pPr>
            <a:r>
              <a:rPr lang="en-US" sz="2400" dirty="0" smtClean="0">
                <a:latin typeface="Chiller" pitchFamily="82" charset="0"/>
              </a:rPr>
              <a:t>In Elk County water quality is 92 on a scale of 100</a:t>
            </a:r>
          </a:p>
          <a:p>
            <a:pPr>
              <a:lnSpc>
                <a:spcPct val="200000"/>
              </a:lnSpc>
            </a:pPr>
            <a:r>
              <a:rPr lang="en-US" sz="2400" dirty="0" smtClean="0">
                <a:latin typeface="Chiller" pitchFamily="82" charset="0"/>
              </a:rPr>
              <a:t>pH levels and fish populations have been declining</a:t>
            </a:r>
          </a:p>
          <a:p>
            <a:pPr>
              <a:lnSpc>
                <a:spcPct val="200000"/>
              </a:lnSpc>
            </a:pPr>
            <a:r>
              <a:rPr lang="en-US" sz="2400" dirty="0" smtClean="0">
                <a:latin typeface="Chiller" pitchFamily="82" charset="0"/>
              </a:rPr>
              <a:t>several fish kills have been recorded after spring stocking due to spring rains and snow melts</a:t>
            </a:r>
            <a:endParaRPr lang="en-US" sz="2400" dirty="0">
              <a:latin typeface="Chiller" pitchFamily="82"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Clarion River Basin Issues</a:t>
            </a:r>
            <a:endParaRPr lang="en-US" dirty="0"/>
          </a:p>
        </p:txBody>
      </p:sp>
      <p:sp>
        <p:nvSpPr>
          <p:cNvPr id="5" name="Content Placeholder 4"/>
          <p:cNvSpPr>
            <a:spLocks noGrp="1"/>
          </p:cNvSpPr>
          <p:nvPr>
            <p:ph sz="half" idx="1"/>
          </p:nvPr>
        </p:nvSpPr>
        <p:spPr/>
        <p:txBody>
          <a:bodyPr/>
          <a:lstStyle/>
          <a:p>
            <a:pPr algn="ctr">
              <a:buNone/>
            </a:pPr>
            <a:r>
              <a:rPr lang="en-US" dirty="0" smtClean="0"/>
              <a:t>Water Quality</a:t>
            </a:r>
          </a:p>
          <a:p>
            <a:r>
              <a:rPr lang="en-US" sz="2400" dirty="0" smtClean="0"/>
              <a:t>Industrial Wastes Polluting River</a:t>
            </a:r>
          </a:p>
          <a:p>
            <a:r>
              <a:rPr lang="en-US" sz="2400" dirty="0" smtClean="0"/>
              <a:t>Lack of Monitoring Programs</a:t>
            </a:r>
          </a:p>
          <a:p>
            <a:r>
              <a:rPr lang="en-US" sz="2400" dirty="0" smtClean="0"/>
              <a:t>Development Along Elk Creek Highest Throughout Entire Watershed</a:t>
            </a:r>
          </a:p>
          <a:p>
            <a:endParaRPr lang="en-US" sz="2400" dirty="0"/>
          </a:p>
        </p:txBody>
      </p:sp>
      <p:sp>
        <p:nvSpPr>
          <p:cNvPr id="6" name="Content Placeholder 5"/>
          <p:cNvSpPr>
            <a:spLocks noGrp="1"/>
          </p:cNvSpPr>
          <p:nvPr>
            <p:ph sz="half" idx="2"/>
          </p:nvPr>
        </p:nvSpPr>
        <p:spPr/>
        <p:txBody>
          <a:bodyPr/>
          <a:lstStyle/>
          <a:p>
            <a:pPr algn="ctr">
              <a:buNone/>
            </a:pPr>
            <a:r>
              <a:rPr lang="en-US" dirty="0" smtClean="0"/>
              <a:t>Sewage Treatment</a:t>
            </a:r>
          </a:p>
          <a:p>
            <a:r>
              <a:rPr lang="en-US" sz="2400" dirty="0" smtClean="0"/>
              <a:t>Inadequate Treatments</a:t>
            </a:r>
          </a:p>
          <a:p>
            <a:r>
              <a:rPr lang="en-US" sz="2400" dirty="0" smtClean="0"/>
              <a:t>Tourism Increases Usage</a:t>
            </a:r>
          </a:p>
          <a:p>
            <a:r>
              <a:rPr lang="en-US" sz="2400" dirty="0" smtClean="0"/>
              <a:t>Malfunctions Increase Pollution</a:t>
            </a:r>
          </a:p>
          <a:p>
            <a:pPr>
              <a:buNone/>
            </a:pPr>
            <a:endParaRPr lang="en-US" sz="2400" dirty="0" smtClean="0"/>
          </a:p>
        </p:txBody>
      </p:sp>
      <p:pic>
        <p:nvPicPr>
          <p:cNvPr id="1026" name="Picture 2" descr="C:\Documents and Settings\mpearsall10\Local Settings\Temporary Internet Files\Content.IE5\AVGA2LQC\MC900312078[1].wmf"/>
          <p:cNvPicPr>
            <a:picLocks noChangeAspect="1" noChangeArrowheads="1"/>
          </p:cNvPicPr>
          <p:nvPr/>
        </p:nvPicPr>
        <p:blipFill>
          <a:blip r:embed="rId3" cstate="print"/>
          <a:srcRect/>
          <a:stretch>
            <a:fillRect/>
          </a:stretch>
        </p:blipFill>
        <p:spPr bwMode="auto">
          <a:xfrm>
            <a:off x="2971800" y="5257800"/>
            <a:ext cx="1295400" cy="1318485"/>
          </a:xfrm>
          <a:prstGeom prst="rect">
            <a:avLst/>
          </a:prstGeom>
          <a:noFill/>
        </p:spPr>
      </p:pic>
      <p:pic>
        <p:nvPicPr>
          <p:cNvPr id="1027" name="Picture 3" descr="C:\Documents and Settings\mpearsall10\Local Settings\Temporary Internet Files\Content.IE5\AVGA2LQC\MC900298021[1].wmf"/>
          <p:cNvPicPr>
            <a:picLocks noChangeAspect="1" noChangeArrowheads="1"/>
          </p:cNvPicPr>
          <p:nvPr/>
        </p:nvPicPr>
        <p:blipFill>
          <a:blip r:embed="rId4" cstate="print"/>
          <a:srcRect/>
          <a:stretch>
            <a:fillRect/>
          </a:stretch>
        </p:blipFill>
        <p:spPr bwMode="auto">
          <a:xfrm>
            <a:off x="6096000" y="4038600"/>
            <a:ext cx="1815084" cy="1027786"/>
          </a:xfrm>
          <a:prstGeom prst="rect">
            <a:avLst/>
          </a:prstGeom>
          <a:noFill/>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What Makes a good stream</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Temperature</a:t>
            </a:r>
            <a:endParaRPr lang="en-US" dirty="0"/>
          </a:p>
        </p:txBody>
      </p:sp>
      <p:sp>
        <p:nvSpPr>
          <p:cNvPr id="3" name="Content Placeholder 2"/>
          <p:cNvSpPr>
            <a:spLocks noGrp="1"/>
          </p:cNvSpPr>
          <p:nvPr>
            <p:ph sz="quarter" idx="1"/>
          </p:nvPr>
        </p:nvSpPr>
        <p:spPr/>
        <p:txBody>
          <a:bodyPr>
            <a:normAutofit fontScale="92500" lnSpcReduction="10000"/>
          </a:bodyPr>
          <a:lstStyle/>
          <a:p>
            <a:r>
              <a:rPr lang="en-US" b="1" dirty="0" smtClean="0"/>
              <a:t>Temperature</a:t>
            </a:r>
            <a:r>
              <a:rPr lang="en-US" dirty="0" smtClean="0"/>
              <a:t> can help one establish the health of a stream. Streams with strong flora communities, including trees, on the side of the stream usually have lower temperatures. Streams without protection of plants will have higher temperatures. Ground water fed streams usually have lower temperatures than those fed by surface runoff. Usually, the lower the stream temperature, the more likely it is to support a fish. Fish such as trout and bass prefer cold water streams.</a:t>
            </a:r>
            <a:br>
              <a:rPr lang="en-US" dirty="0" smtClean="0"/>
            </a:br>
            <a:endParaRPr lang="en-US"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Conductivity</a:t>
            </a:r>
            <a:endParaRPr lang="en-US" dirty="0"/>
          </a:p>
        </p:txBody>
      </p:sp>
      <p:sp>
        <p:nvSpPr>
          <p:cNvPr id="3" name="Content Placeholder 2"/>
          <p:cNvSpPr>
            <a:spLocks noGrp="1"/>
          </p:cNvSpPr>
          <p:nvPr>
            <p:ph sz="quarter" idx="1"/>
          </p:nvPr>
        </p:nvSpPr>
        <p:spPr/>
        <p:txBody>
          <a:bodyPr>
            <a:normAutofit/>
          </a:bodyPr>
          <a:lstStyle/>
          <a:p>
            <a:r>
              <a:rPr lang="en-US" sz="2200" b="1" dirty="0" smtClean="0"/>
              <a:t>Conductivity</a:t>
            </a:r>
            <a:r>
              <a:rPr lang="en-US" sz="2200" dirty="0" smtClean="0"/>
              <a:t> is an measurement of the amount of dissolved ions (such as Na+, </a:t>
            </a:r>
            <a:r>
              <a:rPr lang="en-US" sz="2200" dirty="0" err="1" smtClean="0"/>
              <a:t>Cl</a:t>
            </a:r>
            <a:r>
              <a:rPr lang="en-US" sz="2200" dirty="0" smtClean="0"/>
              <a:t>-, metals, and toxins) present in the water. One uses a conductivity meter, which determines how electricity moves through the water sample. Example:  A conductivity of 800 micro Siemens (µS) or lower it is considered normal for stream water. Streams subject to development and paved surfaces such as roads, driveways, and roofs experience rainwater rinsing chemicals, such as agricultural waste into the creek. Buildings and land development can cause readings higher than 800 µS.  These readings are excessive and usually are due to the presence of toxic substances. In addition, there are toxins that may be present that are not picked up by a conductivity test.</a:t>
            </a:r>
          </a:p>
          <a:p>
            <a:endParaRPr lang="en-US"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Hydrology</a:t>
            </a:r>
            <a:endParaRPr lang="en-US" dirty="0"/>
          </a:p>
        </p:txBody>
      </p:sp>
      <p:sp>
        <p:nvSpPr>
          <p:cNvPr id="3" name="Content Placeholder 2"/>
          <p:cNvSpPr>
            <a:spLocks noGrp="1"/>
          </p:cNvSpPr>
          <p:nvPr>
            <p:ph sz="quarter" idx="1"/>
          </p:nvPr>
        </p:nvSpPr>
        <p:spPr/>
        <p:txBody>
          <a:bodyPr>
            <a:normAutofit fontScale="85000" lnSpcReduction="20000"/>
          </a:bodyPr>
          <a:lstStyle/>
          <a:p>
            <a:r>
              <a:rPr lang="en-US" dirty="0" smtClean="0"/>
              <a:t>The hydrology is a term used to describe the stream and the surrounding area.  It can be identified by soils, geology, and land use.  It is a critical physical determinant of aquatic life. When groundwater is the primary source, continual flow patterns occur.   Typically, one would see decreased seasonal as well as daily changes in the amount of run off. Steady flows help to develop suitable habitats for aquatic life.  It provides cover for the animals as well as nutrients.. Unsuitable stream flow can disturb bottom sedimentation. This will then cause disturbances to the aquatic life in the stream.</a:t>
            </a:r>
            <a:br>
              <a:rPr lang="en-US" dirty="0" smtClean="0"/>
            </a:br>
            <a:r>
              <a:rPr lang="en-US" dirty="0" smtClean="0"/>
              <a:t/>
            </a:r>
            <a:br>
              <a:rPr lang="en-US" dirty="0" smtClean="0"/>
            </a:br>
            <a:endParaRPr 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Insects</a:t>
            </a:r>
            <a:endParaRPr lang="en-US" dirty="0"/>
          </a:p>
        </p:txBody>
      </p:sp>
      <p:sp>
        <p:nvSpPr>
          <p:cNvPr id="3" name="Content Placeholder 2"/>
          <p:cNvSpPr>
            <a:spLocks noGrp="1"/>
          </p:cNvSpPr>
          <p:nvPr>
            <p:ph sz="quarter" idx="1"/>
          </p:nvPr>
        </p:nvSpPr>
        <p:spPr/>
        <p:txBody>
          <a:bodyPr>
            <a:normAutofit fontScale="92500"/>
          </a:bodyPr>
          <a:lstStyle/>
          <a:p>
            <a:r>
              <a:rPr lang="en-US" sz="2800" dirty="0" smtClean="0"/>
              <a:t>The most common aquatic insects such as mayflies, </a:t>
            </a:r>
            <a:r>
              <a:rPr lang="en-US" sz="2800" dirty="0" err="1" smtClean="0"/>
              <a:t>caddisflies</a:t>
            </a:r>
            <a:r>
              <a:rPr lang="en-US" sz="2800" dirty="0" smtClean="0"/>
              <a:t>, and stoneflies depend on constant flows, superb water quality, and habitats for invertebrate survival. Typically found in fresh water streams are insects from the orders </a:t>
            </a:r>
            <a:r>
              <a:rPr lang="en-US" sz="2800" i="1" dirty="0" err="1" smtClean="0"/>
              <a:t>Ephemeroptera</a:t>
            </a:r>
            <a:r>
              <a:rPr lang="en-US" sz="2800" dirty="0" smtClean="0"/>
              <a:t> (mayflies), </a:t>
            </a:r>
            <a:r>
              <a:rPr lang="en-US" sz="2800" i="1" dirty="0" err="1" smtClean="0"/>
              <a:t>Plecoptera</a:t>
            </a:r>
            <a:r>
              <a:rPr lang="en-US" sz="2800" dirty="0" smtClean="0"/>
              <a:t> (stoneflies), as well as </a:t>
            </a:r>
            <a:r>
              <a:rPr lang="en-US" sz="2800" i="1" dirty="0" err="1" smtClean="0"/>
              <a:t>Trichoptera</a:t>
            </a:r>
            <a:r>
              <a:rPr lang="en-US" sz="2800" dirty="0" smtClean="0"/>
              <a:t> (</a:t>
            </a:r>
            <a:r>
              <a:rPr lang="en-US" sz="2800" dirty="0" err="1" smtClean="0"/>
              <a:t>caddisflies</a:t>
            </a:r>
            <a:r>
              <a:rPr lang="en-US" sz="2800" dirty="0" smtClean="0"/>
              <a:t>).  These are usually called the EPT orders. These insects are unusually sensitive to indicators that reduce oxygen, stream flow, or cause temperatures to be elevated disrupt metabolic rates in a stream.</a:t>
            </a:r>
            <a:endParaRPr lang="en-US" sz="2800"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Water Sampling </a:t>
            </a:r>
            <a:endParaRPr lang="en-US" dirty="0"/>
          </a:p>
        </p:txBody>
      </p:sp>
      <p:pic>
        <p:nvPicPr>
          <p:cNvPr id="1026" name="Picture 2" descr="T:\Yearbook 2009-2010\AP Biology Field Trip Winslow Hill\IMG_0394.JPG"/>
          <p:cNvPicPr>
            <a:picLocks noChangeAspect="1" noChangeArrowheads="1"/>
          </p:cNvPicPr>
          <p:nvPr/>
        </p:nvPicPr>
        <p:blipFill>
          <a:blip r:embed="rId3" cstate="print"/>
          <a:srcRect/>
          <a:stretch>
            <a:fillRect/>
          </a:stretch>
        </p:blipFill>
        <p:spPr bwMode="auto">
          <a:xfrm>
            <a:off x="914400" y="1524000"/>
            <a:ext cx="6858000" cy="4572000"/>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latin typeface="Colonna MT" pitchFamily="82" charset="0"/>
              </a:rPr>
              <a:t>Administration</a:t>
            </a:r>
            <a:endParaRPr lang="en-US" sz="6000" dirty="0">
              <a:latin typeface="Colonna MT" pitchFamily="82" charset="0"/>
            </a:endParaRPr>
          </a:p>
        </p:txBody>
      </p:sp>
      <p:sp>
        <p:nvSpPr>
          <p:cNvPr id="3" name="Content Placeholder 2"/>
          <p:cNvSpPr>
            <a:spLocks noGrp="1"/>
          </p:cNvSpPr>
          <p:nvPr>
            <p:ph idx="1"/>
          </p:nvPr>
        </p:nvSpPr>
        <p:spPr/>
        <p:txBody>
          <a:bodyPr>
            <a:normAutofit/>
          </a:bodyPr>
          <a:lstStyle/>
          <a:p>
            <a:pPr>
              <a:lnSpc>
                <a:spcPct val="200000"/>
              </a:lnSpc>
              <a:buClr>
                <a:schemeClr val="accent6">
                  <a:lumMod val="50000"/>
                </a:schemeClr>
              </a:buClr>
            </a:pPr>
            <a:r>
              <a:rPr lang="en-US" sz="2400" b="1" dirty="0">
                <a:solidFill>
                  <a:schemeClr val="accent6">
                    <a:lumMod val="50000"/>
                  </a:schemeClr>
                </a:solidFill>
                <a:latin typeface="Bodoni MT Black" pitchFamily="18" charset="0"/>
              </a:rPr>
              <a:t>Headmaster: Mr. John </a:t>
            </a:r>
            <a:r>
              <a:rPr lang="en-US" sz="2400" b="1" dirty="0" err="1" smtClean="0">
                <a:solidFill>
                  <a:schemeClr val="accent6">
                    <a:lumMod val="50000"/>
                  </a:schemeClr>
                </a:solidFill>
                <a:latin typeface="Bodoni MT Black" pitchFamily="18" charset="0"/>
              </a:rPr>
              <a:t>Kowach</a:t>
            </a:r>
            <a:endParaRPr lang="en-US" sz="2400" b="1" dirty="0" smtClean="0">
              <a:solidFill>
                <a:schemeClr val="accent6">
                  <a:lumMod val="50000"/>
                </a:schemeClr>
              </a:solidFill>
              <a:latin typeface="Bodoni MT Black" pitchFamily="18" charset="0"/>
            </a:endParaRPr>
          </a:p>
          <a:p>
            <a:pPr>
              <a:lnSpc>
                <a:spcPct val="200000"/>
              </a:lnSpc>
              <a:buClr>
                <a:schemeClr val="accent6">
                  <a:lumMod val="50000"/>
                </a:schemeClr>
              </a:buClr>
            </a:pPr>
            <a:r>
              <a:rPr lang="en-US" sz="2400" b="1" dirty="0" smtClean="0">
                <a:solidFill>
                  <a:schemeClr val="accent6">
                    <a:lumMod val="50000"/>
                  </a:schemeClr>
                </a:solidFill>
                <a:latin typeface="Bodoni MT Black" pitchFamily="18" charset="0"/>
              </a:rPr>
              <a:t>Principal</a:t>
            </a:r>
            <a:r>
              <a:rPr lang="en-US" sz="2400" b="1" dirty="0">
                <a:solidFill>
                  <a:schemeClr val="accent6">
                    <a:lumMod val="50000"/>
                  </a:schemeClr>
                </a:solidFill>
                <a:latin typeface="Bodoni MT Black" pitchFamily="18" charset="0"/>
              </a:rPr>
              <a:t>: Mrs. Sandra </a:t>
            </a:r>
            <a:r>
              <a:rPr lang="en-US" sz="2400" b="1" dirty="0" err="1" smtClean="0">
                <a:solidFill>
                  <a:schemeClr val="accent6">
                    <a:lumMod val="50000"/>
                  </a:schemeClr>
                </a:solidFill>
                <a:latin typeface="Bodoni MT Black" pitchFamily="18" charset="0"/>
              </a:rPr>
              <a:t>Florig</a:t>
            </a:r>
            <a:endParaRPr lang="en-US" sz="2400" b="1" dirty="0">
              <a:solidFill>
                <a:schemeClr val="accent6">
                  <a:lumMod val="50000"/>
                </a:schemeClr>
              </a:solidFill>
              <a:latin typeface="Bodoni MT Black" pitchFamily="18" charset="0"/>
            </a:endParaRPr>
          </a:p>
          <a:p>
            <a:pPr>
              <a:lnSpc>
                <a:spcPct val="200000"/>
              </a:lnSpc>
              <a:buClr>
                <a:schemeClr val="accent6">
                  <a:lumMod val="50000"/>
                </a:schemeClr>
              </a:buClr>
            </a:pPr>
            <a:r>
              <a:rPr lang="en-US" sz="2400" b="1" dirty="0" smtClean="0">
                <a:solidFill>
                  <a:schemeClr val="accent6">
                    <a:lumMod val="50000"/>
                  </a:schemeClr>
                </a:solidFill>
                <a:latin typeface="Bodoni MT Black" pitchFamily="18" charset="0"/>
              </a:rPr>
              <a:t>Vice </a:t>
            </a:r>
            <a:r>
              <a:rPr lang="en-US" sz="2400" b="1" dirty="0">
                <a:solidFill>
                  <a:schemeClr val="accent6">
                    <a:lumMod val="50000"/>
                  </a:schemeClr>
                </a:solidFill>
                <a:latin typeface="Bodoni MT Black" pitchFamily="18" charset="0"/>
              </a:rPr>
              <a:t>Principal: Mr. John </a:t>
            </a:r>
            <a:r>
              <a:rPr lang="en-US" sz="2400" b="1" dirty="0" smtClean="0">
                <a:solidFill>
                  <a:schemeClr val="accent6">
                    <a:lumMod val="50000"/>
                  </a:schemeClr>
                </a:solidFill>
                <a:latin typeface="Bodoni MT Black" pitchFamily="18" charset="0"/>
              </a:rPr>
              <a:t>Schneider</a:t>
            </a:r>
          </a:p>
          <a:p>
            <a:pPr>
              <a:lnSpc>
                <a:spcPct val="200000"/>
              </a:lnSpc>
              <a:buClr>
                <a:schemeClr val="accent6">
                  <a:lumMod val="50000"/>
                </a:schemeClr>
              </a:buClr>
            </a:pPr>
            <a:r>
              <a:rPr lang="en-US" sz="2400" b="1" dirty="0" smtClean="0">
                <a:solidFill>
                  <a:schemeClr val="accent6">
                    <a:lumMod val="50000"/>
                  </a:schemeClr>
                </a:solidFill>
                <a:latin typeface="Bodoni MT Black" pitchFamily="18" charset="0"/>
              </a:rPr>
              <a:t>Athletic </a:t>
            </a:r>
            <a:r>
              <a:rPr lang="en-US" sz="2400" b="1" dirty="0">
                <a:solidFill>
                  <a:schemeClr val="accent6">
                    <a:lumMod val="50000"/>
                  </a:schemeClr>
                </a:solidFill>
                <a:latin typeface="Bodoni MT Black" pitchFamily="18" charset="0"/>
              </a:rPr>
              <a:t>Director: Mr. Aaron Straub  </a:t>
            </a:r>
            <a:endParaRPr lang="en-US" sz="2400" dirty="0">
              <a:solidFill>
                <a:schemeClr val="accent6">
                  <a:lumMod val="50000"/>
                </a:schemeClr>
              </a:solidFill>
              <a:latin typeface="Bodoni MT Black" pitchFamily="18"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Winslow Hill</a:t>
            </a:r>
            <a:endParaRPr lang="en-US" dirty="0"/>
          </a:p>
        </p:txBody>
      </p:sp>
      <p:pic>
        <p:nvPicPr>
          <p:cNvPr id="1026" name="Picture 2" descr="T:\Yearbook 2009-2010\AP Biology Field Trip Winslow Hill\IMG_0514.JPG"/>
          <p:cNvPicPr>
            <a:picLocks noChangeAspect="1" noChangeArrowheads="1"/>
          </p:cNvPicPr>
          <p:nvPr/>
        </p:nvPicPr>
        <p:blipFill>
          <a:blip r:embed="rId3" cstate="print"/>
          <a:srcRect/>
          <a:stretch>
            <a:fillRect/>
          </a:stretch>
        </p:blipFill>
        <p:spPr bwMode="auto">
          <a:xfrm>
            <a:off x="1143000" y="1828800"/>
            <a:ext cx="6172200" cy="4724400"/>
          </a:xfrm>
          <a:prstGeom prst="rect">
            <a:avLst/>
          </a:prstGeom>
          <a:noFill/>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Winslow Hill</a:t>
            </a:r>
            <a:endParaRPr lang="en-US" dirty="0"/>
          </a:p>
        </p:txBody>
      </p:sp>
      <p:sp>
        <p:nvSpPr>
          <p:cNvPr id="4" name="Content Placeholder 3"/>
          <p:cNvSpPr>
            <a:spLocks noGrp="1"/>
          </p:cNvSpPr>
          <p:nvPr>
            <p:ph sz="half" idx="1"/>
          </p:nvPr>
        </p:nvSpPr>
        <p:spPr/>
        <p:txBody>
          <a:bodyPr/>
          <a:lstStyle/>
          <a:p>
            <a:r>
              <a:rPr lang="en-US" dirty="0" smtClean="0"/>
              <a:t>Most Popular Elk Viewing Area in Pennsylvania</a:t>
            </a:r>
          </a:p>
          <a:p>
            <a:r>
              <a:rPr lang="en-US" dirty="0" smtClean="0"/>
              <a:t>Trails Open for Exploration</a:t>
            </a:r>
          </a:p>
        </p:txBody>
      </p:sp>
      <p:sp>
        <p:nvSpPr>
          <p:cNvPr id="5" name="Content Placeholder 4"/>
          <p:cNvSpPr>
            <a:spLocks noGrp="1"/>
          </p:cNvSpPr>
          <p:nvPr>
            <p:ph sz="half" idx="2"/>
          </p:nvPr>
        </p:nvSpPr>
        <p:spPr/>
        <p:txBody>
          <a:bodyPr/>
          <a:lstStyle/>
          <a:p>
            <a:r>
              <a:rPr lang="en-US" dirty="0" smtClean="0"/>
              <a:t>Extensive Wildlife</a:t>
            </a:r>
          </a:p>
          <a:p>
            <a:pPr lvl="1"/>
            <a:r>
              <a:rPr lang="en-US" dirty="0" smtClean="0"/>
              <a:t>White Tailed-Deer</a:t>
            </a:r>
          </a:p>
          <a:p>
            <a:pPr lvl="1"/>
            <a:r>
              <a:rPr lang="en-US" dirty="0" smtClean="0"/>
              <a:t>Black Bear</a:t>
            </a:r>
          </a:p>
          <a:p>
            <a:pPr lvl="1"/>
            <a:r>
              <a:rPr lang="en-US" dirty="0" smtClean="0"/>
              <a:t>Fox</a:t>
            </a:r>
          </a:p>
          <a:p>
            <a:pPr lvl="1"/>
            <a:r>
              <a:rPr lang="en-US" dirty="0" smtClean="0"/>
              <a:t>Turkey</a:t>
            </a:r>
          </a:p>
          <a:p>
            <a:pPr lvl="1"/>
            <a:r>
              <a:rPr lang="en-US" dirty="0" smtClean="0"/>
              <a:t>Songbirds</a:t>
            </a:r>
          </a:p>
          <a:p>
            <a:pPr lvl="1"/>
            <a:r>
              <a:rPr lang="en-US" dirty="0" smtClean="0"/>
              <a:t>Elk</a:t>
            </a:r>
          </a:p>
          <a:p>
            <a:endParaRPr lang="en-US" dirty="0"/>
          </a:p>
        </p:txBody>
      </p:sp>
      <p:pic>
        <p:nvPicPr>
          <p:cNvPr id="2052" name="Picture 4" descr="C:\Documents and Settings\TEMP.ECCHS\Local Settings\Temporary Internet Files\Content.IE5\8N0LAB2N\MC900057354[1].wmf"/>
          <p:cNvPicPr>
            <a:picLocks noChangeAspect="1" noChangeArrowheads="1"/>
          </p:cNvPicPr>
          <p:nvPr/>
        </p:nvPicPr>
        <p:blipFill>
          <a:blip r:embed="rId3" cstate="print"/>
          <a:srcRect/>
          <a:stretch>
            <a:fillRect/>
          </a:stretch>
        </p:blipFill>
        <p:spPr bwMode="auto">
          <a:xfrm>
            <a:off x="3276600" y="3429000"/>
            <a:ext cx="1143000" cy="2389682"/>
          </a:xfrm>
          <a:prstGeom prst="rect">
            <a:avLst/>
          </a:prstGeom>
          <a:noFill/>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Facility</a:t>
            </a:r>
            <a:endParaRPr lang="en-US" dirty="0"/>
          </a:p>
        </p:txBody>
      </p:sp>
      <p:pic>
        <p:nvPicPr>
          <p:cNvPr id="2050" name="Picture 2" descr="T:\Yearbook 2009-2010\AP Biology Field Trip Winslow Hill\IMG_0418.JPG"/>
          <p:cNvPicPr>
            <a:picLocks noChangeAspect="1" noChangeArrowheads="1"/>
          </p:cNvPicPr>
          <p:nvPr/>
        </p:nvPicPr>
        <p:blipFill>
          <a:blip r:embed="rId3" cstate="print"/>
          <a:srcRect/>
          <a:stretch>
            <a:fillRect/>
          </a:stretch>
        </p:blipFill>
        <p:spPr bwMode="auto">
          <a:xfrm>
            <a:off x="1066800" y="1524000"/>
            <a:ext cx="6705600" cy="5181600"/>
          </a:xfrm>
          <a:prstGeom prst="rect">
            <a:avLst/>
          </a:prstGeom>
          <a:noFill/>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Polluted Vs. Healthy Stream</a:t>
            </a:r>
            <a:endParaRPr lang="en-US" dirty="0"/>
          </a:p>
        </p:txBody>
      </p:sp>
      <p:pic>
        <p:nvPicPr>
          <p:cNvPr id="4098" name="Picture 2" descr="T:\Yearbook 2009-2010\AP Biology Field Trip Winslow Hill\IMG_0590.JPG"/>
          <p:cNvPicPr>
            <a:picLocks noChangeAspect="1" noChangeArrowheads="1"/>
          </p:cNvPicPr>
          <p:nvPr/>
        </p:nvPicPr>
        <p:blipFill>
          <a:blip r:embed="rId3" cstate="print"/>
          <a:srcRect/>
          <a:stretch>
            <a:fillRect/>
          </a:stretch>
        </p:blipFill>
        <p:spPr bwMode="auto">
          <a:xfrm>
            <a:off x="152400" y="1676400"/>
            <a:ext cx="7924800" cy="5029200"/>
          </a:xfrm>
          <a:prstGeom prst="rect">
            <a:avLst/>
          </a:prstGeom>
          <a:noFill/>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Taking Notes</a:t>
            </a:r>
            <a:endParaRPr lang="en-US" dirty="0"/>
          </a:p>
        </p:txBody>
      </p:sp>
      <p:pic>
        <p:nvPicPr>
          <p:cNvPr id="3074" name="Picture 2" descr="T:\Yearbook 2009-2010\AP Biology Field Trip Winslow Hill\IMG_0424.JPG"/>
          <p:cNvPicPr>
            <a:picLocks noChangeAspect="1" noChangeArrowheads="1"/>
          </p:cNvPicPr>
          <p:nvPr/>
        </p:nvPicPr>
        <p:blipFill>
          <a:blip r:embed="rId3" cstate="print"/>
          <a:srcRect/>
          <a:stretch>
            <a:fillRect/>
          </a:stretch>
        </p:blipFill>
        <p:spPr bwMode="auto">
          <a:xfrm>
            <a:off x="381000" y="1524000"/>
            <a:ext cx="7696200" cy="5130800"/>
          </a:xfrm>
          <a:prstGeom prst="rect">
            <a:avLst/>
          </a:prstGeom>
          <a:noFill/>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T:\Yearbook 2009-2010\AP Biology Field Trip Winslow Hill\IMG_0428.JPG"/>
          <p:cNvPicPr>
            <a:picLocks noChangeAspect="1" noChangeArrowheads="1"/>
          </p:cNvPicPr>
          <p:nvPr/>
        </p:nvPicPr>
        <p:blipFill>
          <a:blip r:embed="rId3" cstate="print"/>
          <a:srcRect/>
          <a:stretch>
            <a:fillRect/>
          </a:stretch>
        </p:blipFill>
        <p:spPr bwMode="auto">
          <a:xfrm>
            <a:off x="304800" y="304800"/>
            <a:ext cx="7924800" cy="5867400"/>
          </a:xfrm>
          <a:prstGeom prst="rect">
            <a:avLst/>
          </a:prstGeom>
          <a:noFill/>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242048" cy="1143000"/>
          </a:xfrm>
        </p:spPr>
        <p:txBody>
          <a:bodyPr/>
          <a:lstStyle/>
          <a:p>
            <a:r>
              <a:rPr lang="en-US" dirty="0" smtClean="0"/>
              <a:t>Collecting Samples</a:t>
            </a:r>
            <a:endParaRPr lang="en-US" dirty="0"/>
          </a:p>
        </p:txBody>
      </p:sp>
      <p:pic>
        <p:nvPicPr>
          <p:cNvPr id="3074" name="Picture 2" descr="T:\Yearbook 2009-2010\AP Biology Field Trip Winslow Hill\IMG_0539.JPG"/>
          <p:cNvPicPr>
            <a:picLocks noChangeAspect="1" noChangeArrowheads="1"/>
          </p:cNvPicPr>
          <p:nvPr/>
        </p:nvPicPr>
        <p:blipFill>
          <a:blip r:embed="rId3" cstate="print"/>
          <a:srcRect/>
          <a:stretch>
            <a:fillRect/>
          </a:stretch>
        </p:blipFill>
        <p:spPr bwMode="auto">
          <a:xfrm>
            <a:off x="533400" y="1295400"/>
            <a:ext cx="7239000" cy="5410200"/>
          </a:xfrm>
          <a:prstGeom prst="rect">
            <a:avLst/>
          </a:prstGeom>
          <a:noFill/>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T:\Yearbook 2009-2010\AP Biology Field Trip Winslow Hill\IMG_0540.JPG"/>
          <p:cNvPicPr>
            <a:picLocks noChangeAspect="1" noChangeArrowheads="1"/>
          </p:cNvPicPr>
          <p:nvPr/>
        </p:nvPicPr>
        <p:blipFill>
          <a:blip r:embed="rId3" cstate="print"/>
          <a:srcRect/>
          <a:stretch>
            <a:fillRect/>
          </a:stretch>
        </p:blipFill>
        <p:spPr bwMode="auto">
          <a:xfrm>
            <a:off x="533400" y="228600"/>
            <a:ext cx="4013200" cy="6019800"/>
          </a:xfrm>
          <a:prstGeom prst="rect">
            <a:avLst/>
          </a:prstGeom>
          <a:noFill/>
        </p:spPr>
      </p:pic>
      <p:pic>
        <p:nvPicPr>
          <p:cNvPr id="7171" name="Picture 3" descr="C:\Documents and Settings\TEMP.ECCHS\Local Settings\Temporary Internet Files\Content.IE5\ORSRY9KF\MC900052623[1].wmf"/>
          <p:cNvPicPr>
            <a:picLocks noChangeAspect="1" noChangeArrowheads="1"/>
          </p:cNvPicPr>
          <p:nvPr/>
        </p:nvPicPr>
        <p:blipFill>
          <a:blip r:embed="rId4" cstate="print"/>
          <a:srcRect/>
          <a:stretch>
            <a:fillRect/>
          </a:stretch>
        </p:blipFill>
        <p:spPr bwMode="auto">
          <a:xfrm>
            <a:off x="5257800" y="1219200"/>
            <a:ext cx="1807769" cy="653796"/>
          </a:xfrm>
          <a:prstGeom prst="rect">
            <a:avLst/>
          </a:prstGeom>
          <a:noFill/>
        </p:spPr>
      </p:pic>
      <p:pic>
        <p:nvPicPr>
          <p:cNvPr id="7172" name="Picture 4" descr="C:\Documents and Settings\TEMP.ECCHS\Local Settings\Temporary Internet Files\Content.IE5\8N0LAB2N\MC900353124[1].wmf"/>
          <p:cNvPicPr>
            <a:picLocks noChangeAspect="1" noChangeArrowheads="1"/>
          </p:cNvPicPr>
          <p:nvPr/>
        </p:nvPicPr>
        <p:blipFill>
          <a:blip r:embed="rId5" cstate="print"/>
          <a:srcRect/>
          <a:stretch>
            <a:fillRect/>
          </a:stretch>
        </p:blipFill>
        <p:spPr bwMode="auto">
          <a:xfrm>
            <a:off x="5867400" y="4343400"/>
            <a:ext cx="1819747" cy="1379145"/>
          </a:xfrm>
          <a:prstGeom prst="rect">
            <a:avLst/>
          </a:prstGeom>
          <a:noFill/>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Studying Samples</a:t>
            </a:r>
            <a:endParaRPr lang="en-US" dirty="0"/>
          </a:p>
        </p:txBody>
      </p:sp>
      <p:pic>
        <p:nvPicPr>
          <p:cNvPr id="4098" name="Picture 2" descr="T:\Yearbook 2009-2010\AP Biology Field Trip Winslow Hill\IMG_0432.JPG"/>
          <p:cNvPicPr>
            <a:picLocks noChangeAspect="1" noChangeArrowheads="1"/>
          </p:cNvPicPr>
          <p:nvPr/>
        </p:nvPicPr>
        <p:blipFill>
          <a:blip r:embed="rId3" cstate="print"/>
          <a:srcRect/>
          <a:stretch>
            <a:fillRect/>
          </a:stretch>
        </p:blipFill>
        <p:spPr bwMode="auto">
          <a:xfrm>
            <a:off x="304800" y="1524000"/>
            <a:ext cx="7315200" cy="4953000"/>
          </a:xfrm>
          <a:prstGeom prst="rect">
            <a:avLst/>
          </a:prstGeom>
          <a:noFill/>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T:\Yearbook 2009-2010\AP Biology Field Trip Winslow Hill\IMG_0664.JPG"/>
          <p:cNvPicPr>
            <a:picLocks noChangeAspect="1" noChangeArrowheads="1"/>
          </p:cNvPicPr>
          <p:nvPr/>
        </p:nvPicPr>
        <p:blipFill>
          <a:blip r:embed="rId3" cstate="print"/>
          <a:srcRect/>
          <a:stretch>
            <a:fillRect/>
          </a:stretch>
        </p:blipFill>
        <p:spPr bwMode="auto">
          <a:xfrm>
            <a:off x="228600" y="838200"/>
            <a:ext cx="7772400" cy="5791200"/>
          </a:xfrm>
          <a:prstGeom prst="rect">
            <a:avLst/>
          </a:prstGeom>
          <a:noFill/>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latin typeface="Colonna MT" pitchFamily="82" charset="0"/>
              </a:rPr>
              <a:t>About our School</a:t>
            </a:r>
            <a:endParaRPr lang="en-US" sz="6600" dirty="0">
              <a:latin typeface="Colonna MT" pitchFamily="82" charset="0"/>
            </a:endParaRPr>
          </a:p>
        </p:txBody>
      </p:sp>
      <p:sp>
        <p:nvSpPr>
          <p:cNvPr id="3" name="Content Placeholder 2"/>
          <p:cNvSpPr>
            <a:spLocks noGrp="1"/>
          </p:cNvSpPr>
          <p:nvPr>
            <p:ph idx="1"/>
          </p:nvPr>
        </p:nvSpPr>
        <p:spPr/>
        <p:txBody>
          <a:bodyPr>
            <a:normAutofit/>
          </a:bodyPr>
          <a:lstStyle/>
          <a:p>
            <a:pPr>
              <a:lnSpc>
                <a:spcPct val="200000"/>
              </a:lnSpc>
              <a:buClr>
                <a:schemeClr val="accent6">
                  <a:lumMod val="50000"/>
                </a:schemeClr>
              </a:buClr>
              <a:buFont typeface="Wingdings" pitchFamily="2" charset="2"/>
              <a:buChar char="§"/>
            </a:pPr>
            <a:r>
              <a:rPr lang="en-US" sz="2100" dirty="0" smtClean="0">
                <a:solidFill>
                  <a:schemeClr val="accent6">
                    <a:lumMod val="50000"/>
                  </a:schemeClr>
                </a:solidFill>
                <a:latin typeface="Bodoni MT Black" pitchFamily="18" charset="0"/>
              </a:rPr>
              <a:t>Approximately 300 students</a:t>
            </a:r>
          </a:p>
          <a:p>
            <a:pPr>
              <a:lnSpc>
                <a:spcPct val="200000"/>
              </a:lnSpc>
              <a:buClr>
                <a:schemeClr val="accent6">
                  <a:lumMod val="50000"/>
                </a:schemeClr>
              </a:buClr>
              <a:buFont typeface="Wingdings" pitchFamily="2" charset="2"/>
              <a:buChar char="§"/>
            </a:pPr>
            <a:r>
              <a:rPr lang="en-US" sz="2100" dirty="0" smtClean="0">
                <a:solidFill>
                  <a:schemeClr val="accent6">
                    <a:lumMod val="50000"/>
                  </a:schemeClr>
                </a:solidFill>
                <a:latin typeface="Bodoni MT Black" pitchFamily="18" charset="0"/>
              </a:rPr>
              <a:t>Includes students 9</a:t>
            </a:r>
            <a:r>
              <a:rPr lang="en-US" sz="2100" baseline="30000" dirty="0" smtClean="0">
                <a:solidFill>
                  <a:schemeClr val="accent6">
                    <a:lumMod val="50000"/>
                  </a:schemeClr>
                </a:solidFill>
                <a:latin typeface="Bodoni MT Black" pitchFamily="18" charset="0"/>
              </a:rPr>
              <a:t>th</a:t>
            </a:r>
            <a:r>
              <a:rPr lang="en-US" sz="2100" dirty="0" smtClean="0">
                <a:solidFill>
                  <a:schemeClr val="accent6">
                    <a:lumMod val="50000"/>
                  </a:schemeClr>
                </a:solidFill>
                <a:latin typeface="Bodoni MT Black" pitchFamily="18" charset="0"/>
              </a:rPr>
              <a:t> through 12</a:t>
            </a:r>
            <a:r>
              <a:rPr lang="en-US" sz="2100" baseline="30000" dirty="0" smtClean="0">
                <a:solidFill>
                  <a:schemeClr val="accent6">
                    <a:lumMod val="50000"/>
                  </a:schemeClr>
                </a:solidFill>
                <a:latin typeface="Bodoni MT Black" pitchFamily="18" charset="0"/>
              </a:rPr>
              <a:t>th</a:t>
            </a:r>
            <a:r>
              <a:rPr lang="en-US" sz="2100" dirty="0" smtClean="0">
                <a:solidFill>
                  <a:schemeClr val="accent6">
                    <a:lumMod val="50000"/>
                  </a:schemeClr>
                </a:solidFill>
                <a:latin typeface="Bodoni MT Black" pitchFamily="18" charset="0"/>
              </a:rPr>
              <a:t> </a:t>
            </a:r>
          </a:p>
          <a:p>
            <a:pPr>
              <a:lnSpc>
                <a:spcPct val="200000"/>
              </a:lnSpc>
              <a:buClr>
                <a:schemeClr val="accent6">
                  <a:lumMod val="50000"/>
                </a:schemeClr>
              </a:buClr>
              <a:buFont typeface="Wingdings" pitchFamily="2" charset="2"/>
              <a:buChar char="§"/>
            </a:pPr>
            <a:r>
              <a:rPr lang="en-US" sz="2100" dirty="0" smtClean="0">
                <a:solidFill>
                  <a:schemeClr val="accent6">
                    <a:lumMod val="50000"/>
                  </a:schemeClr>
                </a:solidFill>
                <a:latin typeface="Bodoni MT Black" pitchFamily="18" charset="0"/>
              </a:rPr>
              <a:t>Offers 31 athletic programs, 8 music programs and 25 other extracurricular activities</a:t>
            </a:r>
          </a:p>
          <a:p>
            <a:pPr>
              <a:lnSpc>
                <a:spcPct val="200000"/>
              </a:lnSpc>
              <a:buClr>
                <a:schemeClr val="accent6">
                  <a:lumMod val="50000"/>
                </a:schemeClr>
              </a:buClr>
              <a:buFont typeface="Wingdings" pitchFamily="2" charset="2"/>
              <a:buChar char="§"/>
            </a:pPr>
            <a:r>
              <a:rPr lang="en-US" sz="2100" dirty="0" smtClean="0">
                <a:solidFill>
                  <a:schemeClr val="accent6">
                    <a:lumMod val="50000"/>
                  </a:schemeClr>
                </a:solidFill>
                <a:latin typeface="Bodoni MT Black" pitchFamily="18" charset="0"/>
              </a:rPr>
              <a:t>94% of graduates are attending a university, college, or post-secondary school</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Hard Days Work</a:t>
            </a:r>
            <a:endParaRPr lang="en-US" dirty="0"/>
          </a:p>
        </p:txBody>
      </p:sp>
      <p:pic>
        <p:nvPicPr>
          <p:cNvPr id="9218" name="Picture 2" descr="T:\Yearbook 2009-2010\AP Biology Field Trip Winslow Hill\IMG_0717.JPG"/>
          <p:cNvPicPr>
            <a:picLocks noChangeAspect="1" noChangeArrowheads="1"/>
          </p:cNvPicPr>
          <p:nvPr/>
        </p:nvPicPr>
        <p:blipFill>
          <a:blip r:embed="rId3" cstate="print"/>
          <a:srcRect/>
          <a:stretch>
            <a:fillRect/>
          </a:stretch>
        </p:blipFill>
        <p:spPr bwMode="auto">
          <a:xfrm>
            <a:off x="304800" y="1524000"/>
            <a:ext cx="7620000" cy="5003800"/>
          </a:xfrm>
          <a:prstGeom prst="rect">
            <a:avLst/>
          </a:prstGeom>
          <a:noFill/>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Stream Investigation</a:t>
            </a:r>
            <a:endParaRPr lang="en-US" dirty="0"/>
          </a:p>
        </p:txBody>
      </p:sp>
      <p:sp>
        <p:nvSpPr>
          <p:cNvPr id="3" name="Content Placeholder 2"/>
          <p:cNvSpPr>
            <a:spLocks noGrp="1"/>
          </p:cNvSpPr>
          <p:nvPr>
            <p:ph idx="1"/>
          </p:nvPr>
        </p:nvSpPr>
        <p:spPr/>
        <p:txBody>
          <a:bodyPr>
            <a:normAutofit/>
          </a:bodyPr>
          <a:lstStyle/>
          <a:p>
            <a:r>
              <a:rPr lang="en-US" dirty="0" smtClean="0"/>
              <a:t>Stream Name: Bear Creek</a:t>
            </a:r>
          </a:p>
          <a:p>
            <a:r>
              <a:rPr lang="en-US" dirty="0" smtClean="0"/>
              <a:t>County: Elk</a:t>
            </a:r>
          </a:p>
          <a:p>
            <a:r>
              <a:rPr lang="en-US" dirty="0" smtClean="0"/>
              <a:t>Township: Highland</a:t>
            </a:r>
          </a:p>
          <a:p>
            <a:endParaRPr lang="en-US" dirty="0" smtClean="0"/>
          </a:p>
          <a:p>
            <a:r>
              <a:rPr lang="en-US" dirty="0" smtClean="0"/>
              <a:t>Weather Conditions: Clear</a:t>
            </a:r>
          </a:p>
          <a:p>
            <a:r>
              <a:rPr lang="en-US" dirty="0" smtClean="0"/>
              <a:t>Wind: Calm</a:t>
            </a:r>
          </a:p>
          <a:p>
            <a:r>
              <a:rPr lang="en-US" dirty="0" smtClean="0"/>
              <a:t>Air Temp: 4.4°C</a:t>
            </a:r>
          </a:p>
          <a:p>
            <a:r>
              <a:rPr lang="en-US" dirty="0" smtClean="0"/>
              <a:t>Water Temp: 5.23˚C</a:t>
            </a:r>
            <a:endParaRPr lang="en-US"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Pollution Sources</a:t>
            </a:r>
            <a:endParaRPr lang="en-US" dirty="0"/>
          </a:p>
        </p:txBody>
      </p:sp>
      <p:sp>
        <p:nvSpPr>
          <p:cNvPr id="3" name="Content Placeholder 2"/>
          <p:cNvSpPr>
            <a:spLocks noGrp="1"/>
          </p:cNvSpPr>
          <p:nvPr>
            <p:ph idx="1"/>
          </p:nvPr>
        </p:nvSpPr>
        <p:spPr/>
        <p:txBody>
          <a:bodyPr/>
          <a:lstStyle/>
          <a:p>
            <a:r>
              <a:rPr lang="en-US" dirty="0" smtClean="0"/>
              <a:t>Acid rain </a:t>
            </a:r>
          </a:p>
          <a:p>
            <a:r>
              <a:rPr lang="en-US" dirty="0" smtClean="0"/>
              <a:t>Land use</a:t>
            </a:r>
          </a:p>
          <a:p>
            <a:r>
              <a:rPr lang="en-US" dirty="0" smtClean="0"/>
              <a:t>Road near creek</a:t>
            </a:r>
          </a:p>
          <a:p>
            <a:r>
              <a:rPr lang="en-US" dirty="0" smtClean="0"/>
              <a:t>Logging</a:t>
            </a:r>
          </a:p>
          <a:p>
            <a:endParaRPr lang="en-US" dirty="0" smtClean="0"/>
          </a:p>
          <a:p>
            <a:pPr lvl="1"/>
            <a:r>
              <a:rPr lang="en-US" dirty="0" smtClean="0"/>
              <a:t>All contribute to non-point pollution</a:t>
            </a:r>
          </a:p>
          <a:p>
            <a:endParaRPr lang="en-US" dirty="0" smtClean="0"/>
          </a:p>
          <a:p>
            <a:endParaRPr lang="en-US" dirty="0" smtClean="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Velocity of Water Flow</a:t>
            </a:r>
            <a:endParaRPr lang="en-US" dirty="0"/>
          </a:p>
        </p:txBody>
      </p:sp>
      <p:graphicFrame>
        <p:nvGraphicFramePr>
          <p:cNvPr id="4" name="Content Placeholder 3"/>
          <p:cNvGraphicFramePr>
            <a:graphicFrameLocks noGrp="1"/>
          </p:cNvGraphicFramePr>
          <p:nvPr>
            <p:ph idx="1"/>
          </p:nvPr>
        </p:nvGraphicFramePr>
        <p:xfrm>
          <a:off x="533400" y="1474049"/>
          <a:ext cx="7391400" cy="1863511"/>
        </p:xfrm>
        <a:graphic>
          <a:graphicData uri="http://schemas.openxmlformats.org/drawingml/2006/table">
            <a:tbl>
              <a:tblPr firstRow="1" bandRow="1">
                <a:tableStyleId>{5C22544A-7EE6-4342-B048-85BDC9FD1C3A}</a:tableStyleId>
              </a:tblPr>
              <a:tblGrid>
                <a:gridCol w="1847850"/>
                <a:gridCol w="1882389"/>
                <a:gridCol w="1813311"/>
                <a:gridCol w="1847850"/>
              </a:tblGrid>
              <a:tr h="491911">
                <a:tc>
                  <a:txBody>
                    <a:bodyPr/>
                    <a:lstStyle/>
                    <a:p>
                      <a:r>
                        <a:rPr lang="en-US" dirty="0" smtClean="0"/>
                        <a:t>Measurements</a:t>
                      </a:r>
                      <a:endParaRPr lang="en-US" dirty="0"/>
                    </a:p>
                  </a:txBody>
                  <a:tcPr/>
                </a:tc>
                <a:tc>
                  <a:txBody>
                    <a:bodyPr/>
                    <a:lstStyle/>
                    <a:p>
                      <a:r>
                        <a:rPr lang="en-US" dirty="0" smtClean="0"/>
                        <a:t>Area #1</a:t>
                      </a:r>
                      <a:endParaRPr lang="en-US" dirty="0"/>
                    </a:p>
                  </a:txBody>
                  <a:tcPr/>
                </a:tc>
                <a:tc>
                  <a:txBody>
                    <a:bodyPr/>
                    <a:lstStyle/>
                    <a:p>
                      <a:r>
                        <a:rPr lang="en-US" dirty="0" smtClean="0"/>
                        <a:t>Area #2</a:t>
                      </a:r>
                      <a:endParaRPr lang="en-US" dirty="0"/>
                    </a:p>
                  </a:txBody>
                  <a:tcPr/>
                </a:tc>
                <a:tc>
                  <a:txBody>
                    <a:bodyPr/>
                    <a:lstStyle/>
                    <a:p>
                      <a:r>
                        <a:rPr lang="en-US" dirty="0" smtClean="0"/>
                        <a:t>Area #3</a:t>
                      </a:r>
                      <a:endParaRPr lang="en-US" dirty="0"/>
                    </a:p>
                  </a:txBody>
                  <a:tcPr/>
                </a:tc>
              </a:tr>
              <a:tr h="311800">
                <a:tc>
                  <a:txBody>
                    <a:bodyPr/>
                    <a:lstStyle/>
                    <a:p>
                      <a:r>
                        <a:rPr lang="en-US" dirty="0" smtClean="0"/>
                        <a:t>Distance (m)</a:t>
                      </a:r>
                      <a:endParaRPr lang="en-US" dirty="0"/>
                    </a:p>
                  </a:txBody>
                  <a:tcPr/>
                </a:tc>
                <a:tc>
                  <a:txBody>
                    <a:bodyPr/>
                    <a:lstStyle/>
                    <a:p>
                      <a:r>
                        <a:rPr lang="en-US" dirty="0" smtClean="0"/>
                        <a:t>10m</a:t>
                      </a:r>
                      <a:endParaRPr lang="en-US" dirty="0"/>
                    </a:p>
                  </a:txBody>
                  <a:tcPr/>
                </a:tc>
                <a:tc>
                  <a:txBody>
                    <a:bodyPr/>
                    <a:lstStyle/>
                    <a:p>
                      <a:r>
                        <a:rPr lang="en-US" dirty="0" smtClean="0"/>
                        <a:t>10m</a:t>
                      </a:r>
                      <a:endParaRPr lang="en-US" dirty="0"/>
                    </a:p>
                  </a:txBody>
                  <a:tcPr/>
                </a:tc>
                <a:tc>
                  <a:txBody>
                    <a:bodyPr/>
                    <a:lstStyle/>
                    <a:p>
                      <a:r>
                        <a:rPr lang="en-US" dirty="0" smtClean="0"/>
                        <a:t>10m</a:t>
                      </a:r>
                      <a:endParaRPr lang="en-US" dirty="0"/>
                    </a:p>
                  </a:txBody>
                  <a:tcPr/>
                </a:tc>
              </a:tr>
              <a:tr h="311800">
                <a:tc>
                  <a:txBody>
                    <a:bodyPr/>
                    <a:lstStyle/>
                    <a:p>
                      <a:r>
                        <a:rPr lang="en-US" dirty="0" smtClean="0"/>
                        <a:t>Time (sec)</a:t>
                      </a:r>
                      <a:endParaRPr lang="en-US" dirty="0"/>
                    </a:p>
                  </a:txBody>
                  <a:tcPr/>
                </a:tc>
                <a:tc>
                  <a:txBody>
                    <a:bodyPr/>
                    <a:lstStyle/>
                    <a:p>
                      <a:r>
                        <a:rPr lang="en-US" dirty="0" smtClean="0"/>
                        <a:t>112 sec</a:t>
                      </a:r>
                      <a:endParaRPr lang="en-US" dirty="0"/>
                    </a:p>
                  </a:txBody>
                  <a:tcPr/>
                </a:tc>
                <a:tc>
                  <a:txBody>
                    <a:bodyPr/>
                    <a:lstStyle/>
                    <a:p>
                      <a:r>
                        <a:rPr lang="en-US" dirty="0" smtClean="0"/>
                        <a:t>135</a:t>
                      </a:r>
                      <a:r>
                        <a:rPr lang="en-US" baseline="0" dirty="0" smtClean="0"/>
                        <a:t> sec</a:t>
                      </a:r>
                      <a:endParaRPr lang="en-US" dirty="0"/>
                    </a:p>
                  </a:txBody>
                  <a:tcPr/>
                </a:tc>
                <a:tc>
                  <a:txBody>
                    <a:bodyPr/>
                    <a:lstStyle/>
                    <a:p>
                      <a:r>
                        <a:rPr lang="en-US" dirty="0" smtClean="0"/>
                        <a:t>159 sec</a:t>
                      </a:r>
                      <a:endParaRPr lang="en-US" dirty="0"/>
                    </a:p>
                  </a:txBody>
                  <a:tcPr/>
                </a:tc>
              </a:tr>
              <a:tr h="545649">
                <a:tc>
                  <a:txBody>
                    <a:bodyPr/>
                    <a:lstStyle/>
                    <a:p>
                      <a:r>
                        <a:rPr lang="en-US" dirty="0" smtClean="0"/>
                        <a:t>Final Velocity (m/sec)</a:t>
                      </a:r>
                      <a:endParaRPr lang="en-US" dirty="0"/>
                    </a:p>
                  </a:txBody>
                  <a:tcPr/>
                </a:tc>
                <a:tc>
                  <a:txBody>
                    <a:bodyPr/>
                    <a:lstStyle/>
                    <a:p>
                      <a:r>
                        <a:rPr lang="en-US" dirty="0" smtClean="0"/>
                        <a:t>0.089 m/sec</a:t>
                      </a:r>
                      <a:endParaRPr lang="en-US" dirty="0"/>
                    </a:p>
                  </a:txBody>
                  <a:tcPr/>
                </a:tc>
                <a:tc>
                  <a:txBody>
                    <a:bodyPr/>
                    <a:lstStyle/>
                    <a:p>
                      <a:r>
                        <a:rPr lang="en-US" dirty="0" smtClean="0"/>
                        <a:t>0.74 m/sec</a:t>
                      </a:r>
                      <a:endParaRPr lang="en-US" dirty="0"/>
                    </a:p>
                  </a:txBody>
                  <a:tcPr/>
                </a:tc>
                <a:tc>
                  <a:txBody>
                    <a:bodyPr/>
                    <a:lstStyle/>
                    <a:p>
                      <a:r>
                        <a:rPr lang="en-US" dirty="0" smtClean="0"/>
                        <a:t>0.063 m/sec</a:t>
                      </a:r>
                      <a:endParaRPr lang="en-US" dirty="0"/>
                    </a:p>
                  </a:txBody>
                  <a:tcPr/>
                </a:tc>
              </a:tr>
            </a:tbl>
          </a:graphicData>
        </a:graphic>
      </p:graphicFrame>
      <p:sp>
        <p:nvSpPr>
          <p:cNvPr id="5" name="TextBox 4"/>
          <p:cNvSpPr txBox="1"/>
          <p:nvPr/>
        </p:nvSpPr>
        <p:spPr>
          <a:xfrm>
            <a:off x="914400" y="4343400"/>
            <a:ext cx="7010400" cy="1477328"/>
          </a:xfrm>
          <a:prstGeom prst="rect">
            <a:avLst/>
          </a:prstGeom>
          <a:noFill/>
        </p:spPr>
        <p:txBody>
          <a:bodyPr wrap="square" rtlCol="0">
            <a:spAutoFit/>
          </a:bodyPr>
          <a:lstStyle/>
          <a:p>
            <a:r>
              <a:rPr lang="en-US" dirty="0" smtClean="0"/>
              <a:t>V1= 10/112		V2=10/135		V3=10/159</a:t>
            </a:r>
          </a:p>
          <a:p>
            <a:endParaRPr lang="en-US" dirty="0"/>
          </a:p>
          <a:p>
            <a:endParaRPr lang="en-US" dirty="0" smtClean="0"/>
          </a:p>
          <a:p>
            <a:endParaRPr lang="en-US" dirty="0"/>
          </a:p>
          <a:p>
            <a:r>
              <a:rPr lang="en-US" dirty="0" smtClean="0"/>
              <a:t>			Final Velocity=0.757</a:t>
            </a:r>
            <a:endParaRPr lang="en-US" dirty="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Volume of Flow</a:t>
            </a:r>
            <a:endParaRPr lang="en-US" dirty="0"/>
          </a:p>
        </p:txBody>
      </p:sp>
      <p:graphicFrame>
        <p:nvGraphicFramePr>
          <p:cNvPr id="4" name="Content Placeholder 3"/>
          <p:cNvGraphicFramePr>
            <a:graphicFrameLocks noGrp="1"/>
          </p:cNvGraphicFramePr>
          <p:nvPr>
            <p:ph idx="1"/>
          </p:nvPr>
        </p:nvGraphicFramePr>
        <p:xfrm>
          <a:off x="457200" y="1609725"/>
          <a:ext cx="7239000" cy="3134360"/>
        </p:xfrm>
        <a:graphic>
          <a:graphicData uri="http://schemas.openxmlformats.org/drawingml/2006/table">
            <a:tbl>
              <a:tblPr firstRow="1" bandRow="1">
                <a:tableStyleId>{5C22544A-7EE6-4342-B048-85BDC9FD1C3A}</a:tableStyleId>
              </a:tblPr>
              <a:tblGrid>
                <a:gridCol w="1809750"/>
                <a:gridCol w="1809750"/>
                <a:gridCol w="1809750"/>
                <a:gridCol w="1809750"/>
              </a:tblGrid>
              <a:tr h="370840">
                <a:tc>
                  <a:txBody>
                    <a:bodyPr/>
                    <a:lstStyle/>
                    <a:p>
                      <a:r>
                        <a:rPr lang="en-US" dirty="0" smtClean="0"/>
                        <a:t>Measurements</a:t>
                      </a:r>
                      <a:endParaRPr lang="en-US" dirty="0"/>
                    </a:p>
                  </a:txBody>
                  <a:tcPr marL="80433" marR="80433"/>
                </a:tc>
                <a:tc>
                  <a:txBody>
                    <a:bodyPr/>
                    <a:lstStyle/>
                    <a:p>
                      <a:r>
                        <a:rPr lang="en-US" dirty="0" smtClean="0"/>
                        <a:t>Area #1</a:t>
                      </a:r>
                      <a:endParaRPr lang="en-US" dirty="0"/>
                    </a:p>
                  </a:txBody>
                  <a:tcPr marL="80433" marR="80433"/>
                </a:tc>
                <a:tc>
                  <a:txBody>
                    <a:bodyPr/>
                    <a:lstStyle/>
                    <a:p>
                      <a:r>
                        <a:rPr lang="en-US" dirty="0" smtClean="0"/>
                        <a:t>Area #2</a:t>
                      </a:r>
                      <a:endParaRPr lang="en-US" dirty="0"/>
                    </a:p>
                  </a:txBody>
                  <a:tcPr marL="80433" marR="80433"/>
                </a:tc>
                <a:tc>
                  <a:txBody>
                    <a:bodyPr/>
                    <a:lstStyle/>
                    <a:p>
                      <a:r>
                        <a:rPr lang="en-US" dirty="0" smtClean="0"/>
                        <a:t>Area #3</a:t>
                      </a:r>
                      <a:endParaRPr lang="en-US" dirty="0"/>
                    </a:p>
                  </a:txBody>
                  <a:tcPr marL="80433" marR="80433"/>
                </a:tc>
              </a:tr>
              <a:tr h="370840">
                <a:tc>
                  <a:txBody>
                    <a:bodyPr/>
                    <a:lstStyle/>
                    <a:p>
                      <a:r>
                        <a:rPr lang="en-US" dirty="0" smtClean="0"/>
                        <a:t>Length (m) L</a:t>
                      </a:r>
                      <a:endParaRPr lang="en-US" dirty="0"/>
                    </a:p>
                  </a:txBody>
                  <a:tcPr marL="80433" marR="80433"/>
                </a:tc>
                <a:tc>
                  <a:txBody>
                    <a:bodyPr/>
                    <a:lstStyle/>
                    <a:p>
                      <a:r>
                        <a:rPr lang="en-US" dirty="0" smtClean="0"/>
                        <a:t>10m</a:t>
                      </a:r>
                      <a:endParaRPr lang="en-US" dirty="0"/>
                    </a:p>
                  </a:txBody>
                  <a:tcPr marL="80433" marR="80433"/>
                </a:tc>
                <a:tc>
                  <a:txBody>
                    <a:bodyPr/>
                    <a:lstStyle/>
                    <a:p>
                      <a:r>
                        <a:rPr lang="en-US" dirty="0" smtClean="0"/>
                        <a:t>10m</a:t>
                      </a:r>
                      <a:endParaRPr lang="en-US" dirty="0"/>
                    </a:p>
                  </a:txBody>
                  <a:tcPr marL="80433" marR="80433"/>
                </a:tc>
                <a:tc>
                  <a:txBody>
                    <a:bodyPr/>
                    <a:lstStyle/>
                    <a:p>
                      <a:r>
                        <a:rPr lang="en-US" dirty="0" smtClean="0"/>
                        <a:t>10m</a:t>
                      </a:r>
                      <a:endParaRPr lang="en-US" dirty="0"/>
                    </a:p>
                  </a:txBody>
                  <a:tcPr marL="80433" marR="80433"/>
                </a:tc>
              </a:tr>
              <a:tr h="370840">
                <a:tc>
                  <a:txBody>
                    <a:bodyPr/>
                    <a:lstStyle/>
                    <a:p>
                      <a:r>
                        <a:rPr lang="en-US" dirty="0" smtClean="0"/>
                        <a:t>Width (m) W</a:t>
                      </a:r>
                      <a:endParaRPr lang="en-US" dirty="0"/>
                    </a:p>
                  </a:txBody>
                  <a:tcPr marL="80433" marR="80433"/>
                </a:tc>
                <a:tc>
                  <a:txBody>
                    <a:bodyPr/>
                    <a:lstStyle/>
                    <a:p>
                      <a:r>
                        <a:rPr lang="en-US" dirty="0" smtClean="0"/>
                        <a:t>2.5908m</a:t>
                      </a:r>
                      <a:endParaRPr lang="en-US" dirty="0"/>
                    </a:p>
                  </a:txBody>
                  <a:tcPr marL="80433" marR="80433"/>
                </a:tc>
                <a:tc>
                  <a:txBody>
                    <a:bodyPr/>
                    <a:lstStyle/>
                    <a:p>
                      <a:r>
                        <a:rPr lang="en-US" dirty="0" smtClean="0"/>
                        <a:t>1.905m</a:t>
                      </a:r>
                      <a:endParaRPr lang="en-US" dirty="0"/>
                    </a:p>
                  </a:txBody>
                  <a:tcPr marL="80433" marR="80433"/>
                </a:tc>
                <a:tc>
                  <a:txBody>
                    <a:bodyPr/>
                    <a:lstStyle/>
                    <a:p>
                      <a:r>
                        <a:rPr lang="en-US" dirty="0" smtClean="0"/>
                        <a:t>1.9812m</a:t>
                      </a:r>
                      <a:endParaRPr lang="en-US" dirty="0"/>
                    </a:p>
                  </a:txBody>
                  <a:tcPr marL="80433" marR="80433"/>
                </a:tc>
              </a:tr>
              <a:tr h="370840">
                <a:tc>
                  <a:txBody>
                    <a:bodyPr/>
                    <a:lstStyle/>
                    <a:p>
                      <a:r>
                        <a:rPr lang="en-US" dirty="0" smtClean="0"/>
                        <a:t>Average</a:t>
                      </a:r>
                      <a:r>
                        <a:rPr lang="en-US" baseline="0" dirty="0" smtClean="0"/>
                        <a:t> Depth (m) D</a:t>
                      </a:r>
                      <a:endParaRPr lang="en-US" dirty="0"/>
                    </a:p>
                  </a:txBody>
                  <a:tcPr marL="80433" marR="80433"/>
                </a:tc>
                <a:tc>
                  <a:txBody>
                    <a:bodyPr/>
                    <a:lstStyle/>
                    <a:p>
                      <a:r>
                        <a:rPr lang="en-US" dirty="0" smtClean="0"/>
                        <a:t>13.3</a:t>
                      </a:r>
                      <a:r>
                        <a:rPr lang="en-US" baseline="0" dirty="0" smtClean="0"/>
                        <a:t> cm</a:t>
                      </a:r>
                      <a:endParaRPr lang="en-US" dirty="0"/>
                    </a:p>
                  </a:txBody>
                  <a:tcPr marL="80433" marR="80433"/>
                </a:tc>
                <a:tc>
                  <a:txBody>
                    <a:bodyPr/>
                    <a:lstStyle/>
                    <a:p>
                      <a:r>
                        <a:rPr lang="en-US" dirty="0" smtClean="0"/>
                        <a:t>8.3 cm</a:t>
                      </a:r>
                      <a:endParaRPr lang="en-US" dirty="0"/>
                    </a:p>
                  </a:txBody>
                  <a:tcPr marL="80433" marR="80433"/>
                </a:tc>
                <a:tc>
                  <a:txBody>
                    <a:bodyPr/>
                    <a:lstStyle/>
                    <a:p>
                      <a:r>
                        <a:rPr lang="en-US" dirty="0" smtClean="0"/>
                        <a:t>18.4 cm</a:t>
                      </a:r>
                      <a:endParaRPr lang="en-US" dirty="0"/>
                    </a:p>
                  </a:txBody>
                  <a:tcPr marL="80433" marR="80433"/>
                </a:tc>
              </a:tr>
              <a:tr h="370840">
                <a:tc>
                  <a:txBody>
                    <a:bodyPr/>
                    <a:lstStyle/>
                    <a:p>
                      <a:r>
                        <a:rPr lang="en-US" dirty="0" smtClean="0"/>
                        <a:t>Time (sec)</a:t>
                      </a:r>
                      <a:r>
                        <a:rPr lang="en-US" baseline="0" dirty="0" smtClean="0"/>
                        <a:t> T</a:t>
                      </a:r>
                      <a:endParaRPr lang="en-US" dirty="0"/>
                    </a:p>
                  </a:txBody>
                  <a:tcPr marL="80433" marR="80433"/>
                </a:tc>
                <a:tc>
                  <a:txBody>
                    <a:bodyPr/>
                    <a:lstStyle/>
                    <a:p>
                      <a:r>
                        <a:rPr lang="en-US" dirty="0" smtClean="0"/>
                        <a:t>112 sec</a:t>
                      </a:r>
                      <a:endParaRPr lang="en-US" dirty="0"/>
                    </a:p>
                  </a:txBody>
                  <a:tcPr marL="80433" marR="80433"/>
                </a:tc>
                <a:tc>
                  <a:txBody>
                    <a:bodyPr/>
                    <a:lstStyle/>
                    <a:p>
                      <a:r>
                        <a:rPr lang="en-US" dirty="0" smtClean="0"/>
                        <a:t>135 sec</a:t>
                      </a:r>
                      <a:endParaRPr lang="en-US" dirty="0"/>
                    </a:p>
                  </a:txBody>
                  <a:tcPr marL="80433" marR="80433"/>
                </a:tc>
                <a:tc>
                  <a:txBody>
                    <a:bodyPr/>
                    <a:lstStyle/>
                    <a:p>
                      <a:r>
                        <a:rPr lang="en-US" smtClean="0"/>
                        <a:t>159 sec</a:t>
                      </a:r>
                      <a:endParaRPr lang="en-US" dirty="0"/>
                    </a:p>
                  </a:txBody>
                  <a:tcPr marL="80433" marR="80433"/>
                </a:tc>
              </a:tr>
              <a:tr h="370840">
                <a:tc>
                  <a:txBody>
                    <a:bodyPr/>
                    <a:lstStyle/>
                    <a:p>
                      <a:r>
                        <a:rPr lang="en-US" dirty="0" smtClean="0"/>
                        <a:t>Flow Constant A</a:t>
                      </a:r>
                      <a:endParaRPr lang="en-US" dirty="0"/>
                    </a:p>
                  </a:txBody>
                  <a:tcPr marL="80433" marR="80433"/>
                </a:tc>
                <a:tc>
                  <a:txBody>
                    <a:bodyPr/>
                    <a:lstStyle/>
                    <a:p>
                      <a:r>
                        <a:rPr lang="en-US" dirty="0" smtClean="0"/>
                        <a:t>0.8</a:t>
                      </a:r>
                      <a:endParaRPr lang="en-US" dirty="0"/>
                    </a:p>
                  </a:txBody>
                  <a:tcPr marL="80433" marR="80433"/>
                </a:tc>
                <a:tc>
                  <a:txBody>
                    <a:bodyPr/>
                    <a:lstStyle/>
                    <a:p>
                      <a:r>
                        <a:rPr lang="en-US" dirty="0" smtClean="0"/>
                        <a:t>0.8</a:t>
                      </a:r>
                      <a:endParaRPr lang="en-US" dirty="0"/>
                    </a:p>
                  </a:txBody>
                  <a:tcPr marL="80433" marR="80433"/>
                </a:tc>
                <a:tc>
                  <a:txBody>
                    <a:bodyPr/>
                    <a:lstStyle/>
                    <a:p>
                      <a:r>
                        <a:rPr lang="en-US" dirty="0" smtClean="0"/>
                        <a:t>0.8</a:t>
                      </a:r>
                      <a:endParaRPr lang="en-US" dirty="0"/>
                    </a:p>
                  </a:txBody>
                  <a:tcPr marL="80433" marR="80433"/>
                </a:tc>
              </a:tr>
              <a:tr h="370840">
                <a:tc>
                  <a:txBody>
                    <a:bodyPr/>
                    <a:lstStyle/>
                    <a:p>
                      <a:r>
                        <a:rPr lang="en-US" dirty="0" smtClean="0"/>
                        <a:t>Final Volume (m3/sec)</a:t>
                      </a:r>
                      <a:endParaRPr lang="en-US" dirty="0"/>
                    </a:p>
                  </a:txBody>
                  <a:tcPr marL="80433" marR="80433"/>
                </a:tc>
                <a:tc>
                  <a:txBody>
                    <a:bodyPr/>
                    <a:lstStyle/>
                    <a:p>
                      <a:r>
                        <a:rPr lang="en-US" dirty="0" smtClean="0"/>
                        <a:t>275.7</a:t>
                      </a:r>
                      <a:endParaRPr lang="en-US" dirty="0"/>
                    </a:p>
                  </a:txBody>
                  <a:tcPr marL="80433" marR="80433"/>
                </a:tc>
                <a:tc>
                  <a:txBody>
                    <a:bodyPr/>
                    <a:lstStyle/>
                    <a:p>
                      <a:r>
                        <a:rPr lang="en-US" dirty="0" smtClean="0"/>
                        <a:t>126.5</a:t>
                      </a:r>
                      <a:endParaRPr lang="en-US" dirty="0"/>
                    </a:p>
                  </a:txBody>
                  <a:tcPr marL="80433" marR="80433"/>
                </a:tc>
                <a:tc>
                  <a:txBody>
                    <a:bodyPr/>
                    <a:lstStyle/>
                    <a:p>
                      <a:r>
                        <a:rPr lang="en-US" dirty="0" smtClean="0"/>
                        <a:t>291.6</a:t>
                      </a:r>
                      <a:endParaRPr lang="en-US" dirty="0"/>
                    </a:p>
                  </a:txBody>
                  <a:tcPr marL="80433" marR="80433"/>
                </a:tc>
              </a:tr>
            </a:tbl>
          </a:graphicData>
        </a:graphic>
      </p:graphicFrame>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Quantitative</a:t>
            </a:r>
            <a:endParaRPr lang="en-US" dirty="0"/>
          </a:p>
        </p:txBody>
      </p:sp>
      <p:graphicFrame>
        <p:nvGraphicFramePr>
          <p:cNvPr id="4" name="Content Placeholder 3"/>
          <p:cNvGraphicFramePr>
            <a:graphicFrameLocks noGrp="1"/>
          </p:cNvGraphicFramePr>
          <p:nvPr>
            <p:ph idx="1"/>
          </p:nvPr>
        </p:nvGraphicFramePr>
        <p:xfrm>
          <a:off x="2667000" y="2590800"/>
          <a:ext cx="4114800" cy="1828800"/>
        </p:xfrm>
        <a:graphic>
          <a:graphicData uri="http://schemas.openxmlformats.org/drawingml/2006/table">
            <a:tbl>
              <a:tblPr firstRow="1" bandRow="1">
                <a:tableStyleId>{5C22544A-7EE6-4342-B048-85BDC9FD1C3A}</a:tableStyleId>
              </a:tblPr>
              <a:tblGrid>
                <a:gridCol w="4114800"/>
              </a:tblGrid>
              <a:tr h="345440">
                <a:tc>
                  <a:txBody>
                    <a:bodyPr/>
                    <a:lstStyle/>
                    <a:p>
                      <a:pPr algn="ctr"/>
                      <a:r>
                        <a:rPr lang="en-US" dirty="0" smtClean="0"/>
                        <a:t>Temperature (°C)</a:t>
                      </a:r>
                      <a:endParaRPr lang="en-US" dirty="0"/>
                    </a:p>
                  </a:txBody>
                  <a:tcPr/>
                </a:tc>
              </a:tr>
              <a:tr h="365760">
                <a:tc>
                  <a:txBody>
                    <a:bodyPr/>
                    <a:lstStyle/>
                    <a:p>
                      <a:r>
                        <a:rPr lang="en-US" dirty="0" smtClean="0"/>
                        <a:t>1)</a:t>
                      </a:r>
                      <a:r>
                        <a:rPr lang="en-US" baseline="0" dirty="0" smtClean="0"/>
                        <a:t> </a:t>
                      </a:r>
                      <a:r>
                        <a:rPr lang="en-US" dirty="0" smtClean="0"/>
                        <a:t> 5.5°C</a:t>
                      </a:r>
                      <a:endParaRPr lang="en-US" dirty="0"/>
                    </a:p>
                  </a:txBody>
                  <a:tcPr/>
                </a:tc>
              </a:tr>
              <a:tr h="345440">
                <a:tc>
                  <a:txBody>
                    <a:bodyPr/>
                    <a:lstStyle/>
                    <a:p>
                      <a:r>
                        <a:rPr lang="en-US" dirty="0" smtClean="0"/>
                        <a:t>2)</a:t>
                      </a:r>
                      <a:r>
                        <a:rPr lang="en-US" baseline="0" dirty="0" smtClean="0"/>
                        <a:t>  5.2°C</a:t>
                      </a:r>
                      <a:endParaRPr lang="en-US" dirty="0"/>
                    </a:p>
                  </a:txBody>
                  <a:tcPr/>
                </a:tc>
              </a:tr>
              <a:tr h="345440">
                <a:tc>
                  <a:txBody>
                    <a:bodyPr/>
                    <a:lstStyle/>
                    <a:p>
                      <a:pPr algn="l"/>
                      <a:r>
                        <a:rPr lang="en-US" dirty="0" smtClean="0"/>
                        <a:t>3)</a:t>
                      </a:r>
                      <a:r>
                        <a:rPr lang="en-US" baseline="0" dirty="0" smtClean="0"/>
                        <a:t> </a:t>
                      </a:r>
                      <a:r>
                        <a:rPr lang="en-US" dirty="0" smtClean="0"/>
                        <a:t> 5.0°C</a:t>
                      </a:r>
                      <a:endParaRPr lang="en-US" dirty="0"/>
                    </a:p>
                  </a:txBody>
                  <a:tcPr/>
                </a:tc>
              </a:tr>
              <a:tr h="345440">
                <a:tc>
                  <a:txBody>
                    <a:bodyPr/>
                    <a:lstStyle/>
                    <a:p>
                      <a:r>
                        <a:rPr lang="en-US" dirty="0" smtClean="0"/>
                        <a:t>Average Temperature=  5.233°C</a:t>
                      </a:r>
                      <a:endParaRPr lang="en-US" dirty="0"/>
                    </a:p>
                  </a:txBody>
                  <a:tcPr/>
                </a:tc>
              </a:tr>
            </a:tbl>
          </a:graphicData>
        </a:graphic>
      </p:graphicFrame>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Qualitative</a:t>
            </a:r>
            <a:endParaRPr lang="en-US" dirty="0"/>
          </a:p>
        </p:txBody>
      </p:sp>
      <p:sp>
        <p:nvSpPr>
          <p:cNvPr id="3" name="Content Placeholder 2"/>
          <p:cNvSpPr>
            <a:spLocks noGrp="1"/>
          </p:cNvSpPr>
          <p:nvPr>
            <p:ph idx="1"/>
          </p:nvPr>
        </p:nvSpPr>
        <p:spPr/>
        <p:txBody>
          <a:bodyPr/>
          <a:lstStyle/>
          <a:p>
            <a:r>
              <a:rPr lang="en-US" dirty="0" smtClean="0"/>
              <a:t>Water Appearance</a:t>
            </a:r>
          </a:p>
          <a:p>
            <a:pPr lvl="1"/>
            <a:r>
              <a:rPr lang="en-US" dirty="0" smtClean="0"/>
              <a:t>Foam under bridge</a:t>
            </a:r>
          </a:p>
          <a:p>
            <a:pPr lvl="1"/>
            <a:r>
              <a:rPr lang="en-US" dirty="0" smtClean="0"/>
              <a:t>Clear</a:t>
            </a:r>
          </a:p>
          <a:p>
            <a:r>
              <a:rPr lang="en-US" dirty="0" smtClean="0"/>
              <a:t>Stream Bed Coating</a:t>
            </a:r>
          </a:p>
          <a:p>
            <a:pPr lvl="1"/>
            <a:r>
              <a:rPr lang="en-US" dirty="0" smtClean="0"/>
              <a:t>Orange/red tint</a:t>
            </a:r>
          </a:p>
          <a:p>
            <a:r>
              <a:rPr lang="en-US" dirty="0" smtClean="0"/>
              <a:t>Water Odor</a:t>
            </a:r>
          </a:p>
          <a:p>
            <a:pPr lvl="1"/>
            <a:r>
              <a:rPr lang="en-US" dirty="0" smtClean="0"/>
              <a:t>none</a:t>
            </a:r>
            <a:endParaRPr lang="en-US"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Chemistry</a:t>
            </a:r>
            <a:endParaRPr lang="en-US" dirty="0"/>
          </a:p>
        </p:txBody>
      </p:sp>
      <p:graphicFrame>
        <p:nvGraphicFramePr>
          <p:cNvPr id="4" name="Content Placeholder 3"/>
          <p:cNvGraphicFramePr>
            <a:graphicFrameLocks noGrp="1"/>
          </p:cNvGraphicFramePr>
          <p:nvPr>
            <p:ph idx="1"/>
          </p:nvPr>
        </p:nvGraphicFramePr>
        <p:xfrm>
          <a:off x="457200" y="1609725"/>
          <a:ext cx="7239000" cy="2494280"/>
        </p:xfrm>
        <a:graphic>
          <a:graphicData uri="http://schemas.openxmlformats.org/drawingml/2006/table">
            <a:tbl>
              <a:tblPr firstRow="1" bandRow="1">
                <a:tableStyleId>{5C22544A-7EE6-4342-B048-85BDC9FD1C3A}</a:tableStyleId>
              </a:tblPr>
              <a:tblGrid>
                <a:gridCol w="3619500"/>
                <a:gridCol w="3619500"/>
              </a:tblGrid>
              <a:tr h="370840">
                <a:tc>
                  <a:txBody>
                    <a:bodyPr/>
                    <a:lstStyle/>
                    <a:p>
                      <a:r>
                        <a:rPr lang="en-US" dirty="0" smtClean="0"/>
                        <a:t>Parameter or Pollutant</a:t>
                      </a:r>
                      <a:r>
                        <a:rPr lang="en-US" baseline="0" dirty="0" smtClean="0"/>
                        <a:t> measured</a:t>
                      </a:r>
                      <a:endParaRPr lang="en-US" dirty="0"/>
                    </a:p>
                  </a:txBody>
                  <a:tcPr marL="80433" marR="80433"/>
                </a:tc>
                <a:tc>
                  <a:txBody>
                    <a:bodyPr/>
                    <a:lstStyle/>
                    <a:p>
                      <a:r>
                        <a:rPr lang="en-US" dirty="0" smtClean="0"/>
                        <a:t>Reading</a:t>
                      </a:r>
                      <a:endParaRPr lang="en-US" dirty="0"/>
                    </a:p>
                  </a:txBody>
                  <a:tcPr marL="80433" marR="80433"/>
                </a:tc>
              </a:tr>
              <a:tr h="370840">
                <a:tc>
                  <a:txBody>
                    <a:bodyPr/>
                    <a:lstStyle/>
                    <a:p>
                      <a:pPr marL="342900" indent="-342900">
                        <a:buAutoNum type="arabicPeriod"/>
                      </a:pPr>
                      <a:r>
                        <a:rPr lang="en-US" dirty="0" smtClean="0"/>
                        <a:t>pH</a:t>
                      </a:r>
                      <a:endParaRPr lang="en-US" dirty="0"/>
                    </a:p>
                  </a:txBody>
                  <a:tcPr marL="80433" marR="80433"/>
                </a:tc>
                <a:tc>
                  <a:txBody>
                    <a:bodyPr/>
                    <a:lstStyle/>
                    <a:p>
                      <a:r>
                        <a:rPr lang="en-US" dirty="0" smtClean="0"/>
                        <a:t>5.83</a:t>
                      </a:r>
                      <a:endParaRPr lang="en-US" dirty="0"/>
                    </a:p>
                  </a:txBody>
                  <a:tcPr marL="80433" marR="80433"/>
                </a:tc>
              </a:tr>
              <a:tr h="370840">
                <a:tc>
                  <a:txBody>
                    <a:bodyPr/>
                    <a:lstStyle/>
                    <a:p>
                      <a:r>
                        <a:rPr lang="en-US" dirty="0" smtClean="0"/>
                        <a:t>2. Iron</a:t>
                      </a:r>
                      <a:endParaRPr lang="en-US" dirty="0"/>
                    </a:p>
                  </a:txBody>
                  <a:tcPr marL="80433" marR="80433"/>
                </a:tc>
                <a:tc>
                  <a:txBody>
                    <a:bodyPr/>
                    <a:lstStyle/>
                    <a:p>
                      <a:r>
                        <a:rPr lang="en-US" dirty="0" smtClean="0"/>
                        <a:t>0</a:t>
                      </a:r>
                      <a:endParaRPr lang="en-US" dirty="0"/>
                    </a:p>
                  </a:txBody>
                  <a:tcPr marL="80433" marR="80433"/>
                </a:tc>
              </a:tr>
              <a:tr h="370840">
                <a:tc>
                  <a:txBody>
                    <a:bodyPr/>
                    <a:lstStyle/>
                    <a:p>
                      <a:r>
                        <a:rPr lang="en-US" dirty="0" smtClean="0"/>
                        <a:t>3.</a:t>
                      </a:r>
                      <a:r>
                        <a:rPr lang="en-US" baseline="0" dirty="0" smtClean="0"/>
                        <a:t> Alkalinity</a:t>
                      </a:r>
                      <a:endParaRPr lang="en-US" dirty="0"/>
                    </a:p>
                  </a:txBody>
                  <a:tcPr marL="80433" marR="80433"/>
                </a:tc>
                <a:tc>
                  <a:txBody>
                    <a:bodyPr/>
                    <a:lstStyle/>
                    <a:p>
                      <a:r>
                        <a:rPr lang="en-US" dirty="0" smtClean="0"/>
                        <a:t>0</a:t>
                      </a:r>
                      <a:endParaRPr lang="en-US" dirty="0"/>
                    </a:p>
                  </a:txBody>
                  <a:tcPr marL="80433" marR="80433"/>
                </a:tc>
              </a:tr>
              <a:tr h="370840">
                <a:tc>
                  <a:txBody>
                    <a:bodyPr/>
                    <a:lstStyle/>
                    <a:p>
                      <a:r>
                        <a:rPr lang="en-US" dirty="0" smtClean="0"/>
                        <a:t>4. Conductivity</a:t>
                      </a:r>
                      <a:endParaRPr lang="en-US" dirty="0"/>
                    </a:p>
                  </a:txBody>
                  <a:tcPr marL="80433" marR="80433"/>
                </a:tc>
                <a:tc>
                  <a:txBody>
                    <a:bodyPr/>
                    <a:lstStyle/>
                    <a:p>
                      <a:r>
                        <a:rPr lang="en-US" dirty="0" smtClean="0"/>
                        <a:t>32.66</a:t>
                      </a:r>
                      <a:endParaRPr lang="en-US" dirty="0"/>
                    </a:p>
                  </a:txBody>
                  <a:tcPr marL="80433" marR="80433"/>
                </a:tc>
              </a:tr>
              <a:tr h="370840">
                <a:tc>
                  <a:txBody>
                    <a:bodyPr/>
                    <a:lstStyle/>
                    <a:p>
                      <a:r>
                        <a:rPr lang="en-US" dirty="0" smtClean="0"/>
                        <a:t>5. Dissolved</a:t>
                      </a:r>
                      <a:r>
                        <a:rPr lang="en-US" baseline="0" dirty="0" smtClean="0"/>
                        <a:t> Oxygen</a:t>
                      </a:r>
                      <a:endParaRPr lang="en-US" dirty="0"/>
                    </a:p>
                  </a:txBody>
                  <a:tcPr marL="80433" marR="80433"/>
                </a:tc>
                <a:tc>
                  <a:txBody>
                    <a:bodyPr/>
                    <a:lstStyle/>
                    <a:p>
                      <a:r>
                        <a:rPr lang="en-US" dirty="0" smtClean="0"/>
                        <a:t>12.8</a:t>
                      </a:r>
                      <a:endParaRPr lang="en-US" dirty="0"/>
                    </a:p>
                  </a:txBody>
                  <a:tcPr marL="80433" marR="80433"/>
                </a:tc>
              </a:tr>
            </a:tbl>
          </a:graphicData>
        </a:graphic>
      </p:graphicFrame>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239000" cy="1143000"/>
          </a:xfrm>
        </p:spPr>
        <p:txBody>
          <a:bodyPr/>
          <a:lstStyle/>
          <a:p>
            <a:r>
              <a:rPr lang="en-US" dirty="0" smtClean="0"/>
              <a:t>Water Quality of Pool</a:t>
            </a:r>
            <a:endParaRPr lang="en-US" dirty="0"/>
          </a:p>
        </p:txBody>
      </p:sp>
      <p:graphicFrame>
        <p:nvGraphicFramePr>
          <p:cNvPr id="4" name="Content Placeholder 3"/>
          <p:cNvGraphicFramePr>
            <a:graphicFrameLocks noGrp="1"/>
          </p:cNvGraphicFramePr>
          <p:nvPr>
            <p:ph idx="1"/>
          </p:nvPr>
        </p:nvGraphicFramePr>
        <p:xfrm>
          <a:off x="1219200" y="1447800"/>
          <a:ext cx="5486400" cy="5191760"/>
        </p:xfrm>
        <a:graphic>
          <a:graphicData uri="http://schemas.openxmlformats.org/drawingml/2006/table">
            <a:tbl>
              <a:tblPr firstRow="1" bandRow="1">
                <a:tableStyleId>{5C22544A-7EE6-4342-B048-85BDC9FD1C3A}</a:tableStyleId>
              </a:tblPr>
              <a:tblGrid>
                <a:gridCol w="2743200"/>
                <a:gridCol w="2743200"/>
              </a:tblGrid>
              <a:tr h="370840">
                <a:tc>
                  <a:txBody>
                    <a:bodyPr/>
                    <a:lstStyle/>
                    <a:p>
                      <a:pPr algn="ctr"/>
                      <a:r>
                        <a:rPr lang="en-US" dirty="0" smtClean="0"/>
                        <a:t>Animal</a:t>
                      </a:r>
                      <a:r>
                        <a:rPr lang="en-US" baseline="0" dirty="0" smtClean="0"/>
                        <a:t> </a:t>
                      </a:r>
                      <a:endParaRPr lang="en-US" dirty="0"/>
                    </a:p>
                  </a:txBody>
                  <a:tcPr/>
                </a:tc>
                <a:tc>
                  <a:txBody>
                    <a:bodyPr/>
                    <a:lstStyle/>
                    <a:p>
                      <a:pPr algn="ctr"/>
                      <a:r>
                        <a:rPr lang="en-US" dirty="0" smtClean="0"/>
                        <a:t>Number Found</a:t>
                      </a:r>
                      <a:endParaRPr lang="en-US" dirty="0"/>
                    </a:p>
                  </a:txBody>
                  <a:tcPr/>
                </a:tc>
              </a:tr>
              <a:tr h="370840">
                <a:tc>
                  <a:txBody>
                    <a:bodyPr/>
                    <a:lstStyle/>
                    <a:p>
                      <a:pPr algn="ctr"/>
                      <a:r>
                        <a:rPr lang="en-US" dirty="0" err="1" smtClean="0"/>
                        <a:t>Caddisflies</a:t>
                      </a:r>
                      <a:endParaRPr lang="en-US" dirty="0"/>
                    </a:p>
                  </a:txBody>
                  <a:tcPr/>
                </a:tc>
                <a:tc>
                  <a:txBody>
                    <a:bodyPr/>
                    <a:lstStyle/>
                    <a:p>
                      <a:pPr algn="ctr"/>
                      <a:r>
                        <a:rPr lang="en-US" dirty="0" smtClean="0"/>
                        <a:t>5</a:t>
                      </a:r>
                      <a:endParaRPr lang="en-US" dirty="0"/>
                    </a:p>
                  </a:txBody>
                  <a:tcPr/>
                </a:tc>
              </a:tr>
              <a:tr h="370840">
                <a:tc>
                  <a:txBody>
                    <a:bodyPr/>
                    <a:lstStyle/>
                    <a:p>
                      <a:pPr algn="ctr"/>
                      <a:r>
                        <a:rPr lang="en-US" dirty="0" err="1" smtClean="0"/>
                        <a:t>Dobsonflies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Mayflies</a:t>
                      </a:r>
                      <a:endParaRPr lang="en-US" dirty="0"/>
                    </a:p>
                  </a:txBody>
                  <a:tcPr/>
                </a:tc>
                <a:tc>
                  <a:txBody>
                    <a:bodyPr/>
                    <a:lstStyle/>
                    <a:p>
                      <a:pPr algn="ctr"/>
                      <a:r>
                        <a:rPr lang="en-US" dirty="0" smtClean="0"/>
                        <a:t>7</a:t>
                      </a:r>
                      <a:endParaRPr lang="en-US" dirty="0"/>
                    </a:p>
                  </a:txBody>
                  <a:tcPr/>
                </a:tc>
              </a:tr>
              <a:tr h="370840">
                <a:tc>
                  <a:txBody>
                    <a:bodyPr/>
                    <a:lstStyle/>
                    <a:p>
                      <a:pPr algn="ctr"/>
                      <a:r>
                        <a:rPr lang="en-US" dirty="0" smtClean="0"/>
                        <a:t>Stoneflies</a:t>
                      </a:r>
                      <a:endParaRPr lang="en-US" dirty="0"/>
                    </a:p>
                  </a:txBody>
                  <a:tcPr/>
                </a:tc>
                <a:tc>
                  <a:txBody>
                    <a:bodyPr/>
                    <a:lstStyle/>
                    <a:p>
                      <a:pPr algn="ctr"/>
                      <a:r>
                        <a:rPr lang="en-US" dirty="0" smtClean="0"/>
                        <a:t>1</a:t>
                      </a:r>
                      <a:endParaRPr lang="en-US" dirty="0"/>
                    </a:p>
                  </a:txBody>
                  <a:tcPr/>
                </a:tc>
              </a:tr>
              <a:tr h="370840">
                <a:tc>
                  <a:txBody>
                    <a:bodyPr/>
                    <a:lstStyle/>
                    <a:p>
                      <a:pPr algn="ctr"/>
                      <a:r>
                        <a:rPr lang="en-US" dirty="0" smtClean="0"/>
                        <a:t>Crane Flies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Beetles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Flatworms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Snails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Aquatic Worms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Midges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Clams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Black Flies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Crawfish</a:t>
                      </a:r>
                      <a:endParaRPr lang="en-US" dirty="0"/>
                    </a:p>
                  </a:txBody>
                  <a:tcPr/>
                </a:tc>
                <a:tc>
                  <a:txBody>
                    <a:bodyPr/>
                    <a:lstStyle/>
                    <a:p>
                      <a:pPr algn="ctr"/>
                      <a:r>
                        <a:rPr lang="en-US" dirty="0" smtClean="0"/>
                        <a:t>7</a:t>
                      </a:r>
                      <a:endParaRPr lang="en-US" dirty="0"/>
                    </a:p>
                  </a:txBody>
                  <a:tcPr/>
                </a:tc>
              </a:tr>
            </a:tbl>
          </a:graphicData>
        </a:graphic>
      </p:graphicFrame>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Quality of Riffle</a:t>
            </a:r>
            <a:endParaRPr lang="en-US" dirty="0"/>
          </a:p>
        </p:txBody>
      </p:sp>
      <p:graphicFrame>
        <p:nvGraphicFramePr>
          <p:cNvPr id="4" name="Content Placeholder 3"/>
          <p:cNvGraphicFramePr>
            <a:graphicFrameLocks noGrp="1"/>
          </p:cNvGraphicFramePr>
          <p:nvPr>
            <p:ph idx="1"/>
          </p:nvPr>
        </p:nvGraphicFramePr>
        <p:xfrm>
          <a:off x="1524000" y="1600200"/>
          <a:ext cx="5867400" cy="5120640"/>
        </p:xfrm>
        <a:graphic>
          <a:graphicData uri="http://schemas.openxmlformats.org/drawingml/2006/table">
            <a:tbl>
              <a:tblPr firstRow="1" bandRow="1">
                <a:tableStyleId>{5C22544A-7EE6-4342-B048-85BDC9FD1C3A}</a:tableStyleId>
              </a:tblPr>
              <a:tblGrid>
                <a:gridCol w="2933700"/>
                <a:gridCol w="2933700"/>
              </a:tblGrid>
              <a:tr h="256903">
                <a:tc>
                  <a:txBody>
                    <a:bodyPr/>
                    <a:lstStyle/>
                    <a:p>
                      <a:r>
                        <a:rPr lang="en-US" dirty="0" smtClean="0"/>
                        <a:t>Animals</a:t>
                      </a:r>
                      <a:endParaRPr lang="en-US" dirty="0"/>
                    </a:p>
                  </a:txBody>
                  <a:tcPr/>
                </a:tc>
                <a:tc>
                  <a:txBody>
                    <a:bodyPr/>
                    <a:lstStyle/>
                    <a:p>
                      <a:r>
                        <a:rPr lang="en-US" dirty="0" smtClean="0"/>
                        <a:t>Number</a:t>
                      </a:r>
                      <a:r>
                        <a:rPr lang="en-US" baseline="0" dirty="0" smtClean="0"/>
                        <a:t> Found</a:t>
                      </a:r>
                      <a:endParaRPr lang="en-US" dirty="0"/>
                    </a:p>
                  </a:txBody>
                  <a:tcPr/>
                </a:tc>
              </a:tr>
              <a:tr h="256903">
                <a:tc>
                  <a:txBody>
                    <a:bodyPr/>
                    <a:lstStyle/>
                    <a:p>
                      <a:pPr algn="ctr"/>
                      <a:r>
                        <a:rPr lang="en-US" dirty="0" err="1" smtClean="0"/>
                        <a:t>Caddisflies</a:t>
                      </a:r>
                      <a:endParaRPr lang="en-US" dirty="0"/>
                    </a:p>
                  </a:txBody>
                  <a:tcPr/>
                </a:tc>
                <a:tc>
                  <a:txBody>
                    <a:bodyPr/>
                    <a:lstStyle/>
                    <a:p>
                      <a:pPr algn="ctr"/>
                      <a:r>
                        <a:rPr lang="en-US" dirty="0" smtClean="0"/>
                        <a:t>24</a:t>
                      </a:r>
                      <a:endParaRPr lang="en-US" dirty="0"/>
                    </a:p>
                  </a:txBody>
                  <a:tcPr/>
                </a:tc>
              </a:tr>
              <a:tr h="256903">
                <a:tc>
                  <a:txBody>
                    <a:bodyPr/>
                    <a:lstStyle/>
                    <a:p>
                      <a:pPr algn="ctr"/>
                      <a:r>
                        <a:rPr lang="en-US" dirty="0" err="1" smtClean="0"/>
                        <a:t>Dobsonflies</a:t>
                      </a:r>
                      <a:endParaRPr lang="en-US" dirty="0"/>
                    </a:p>
                  </a:txBody>
                  <a:tcPr/>
                </a:tc>
                <a:tc>
                  <a:txBody>
                    <a:bodyPr/>
                    <a:lstStyle/>
                    <a:p>
                      <a:pPr algn="ctr"/>
                      <a:r>
                        <a:rPr lang="en-US" dirty="0" smtClean="0"/>
                        <a:t>0</a:t>
                      </a:r>
                      <a:endParaRPr lang="en-US" dirty="0"/>
                    </a:p>
                  </a:txBody>
                  <a:tcPr/>
                </a:tc>
              </a:tr>
              <a:tr h="256903">
                <a:tc>
                  <a:txBody>
                    <a:bodyPr/>
                    <a:lstStyle/>
                    <a:p>
                      <a:pPr algn="ctr"/>
                      <a:r>
                        <a:rPr lang="en-US" dirty="0" smtClean="0"/>
                        <a:t>Mayflies</a:t>
                      </a:r>
                      <a:endParaRPr lang="en-US" dirty="0"/>
                    </a:p>
                  </a:txBody>
                  <a:tcPr/>
                </a:tc>
                <a:tc>
                  <a:txBody>
                    <a:bodyPr/>
                    <a:lstStyle/>
                    <a:p>
                      <a:pPr algn="ctr"/>
                      <a:r>
                        <a:rPr lang="en-US" dirty="0" smtClean="0"/>
                        <a:t>2</a:t>
                      </a:r>
                      <a:endParaRPr lang="en-US" dirty="0"/>
                    </a:p>
                  </a:txBody>
                  <a:tcPr/>
                </a:tc>
              </a:tr>
              <a:tr h="256903">
                <a:tc>
                  <a:txBody>
                    <a:bodyPr/>
                    <a:lstStyle/>
                    <a:p>
                      <a:pPr algn="ctr"/>
                      <a:r>
                        <a:rPr lang="en-US" dirty="0" smtClean="0"/>
                        <a:t>Stoneflies</a:t>
                      </a:r>
                      <a:endParaRPr lang="en-US" dirty="0"/>
                    </a:p>
                  </a:txBody>
                  <a:tcPr/>
                </a:tc>
                <a:tc>
                  <a:txBody>
                    <a:bodyPr/>
                    <a:lstStyle/>
                    <a:p>
                      <a:pPr algn="ctr"/>
                      <a:r>
                        <a:rPr lang="en-US" dirty="0" smtClean="0"/>
                        <a:t>11</a:t>
                      </a:r>
                      <a:endParaRPr lang="en-US" dirty="0"/>
                    </a:p>
                  </a:txBody>
                  <a:tcPr/>
                </a:tc>
              </a:tr>
              <a:tr h="256903">
                <a:tc>
                  <a:txBody>
                    <a:bodyPr/>
                    <a:lstStyle/>
                    <a:p>
                      <a:pPr algn="ctr"/>
                      <a:r>
                        <a:rPr lang="en-US" dirty="0" smtClean="0"/>
                        <a:t>Crane flies</a:t>
                      </a:r>
                      <a:endParaRPr lang="en-US" dirty="0"/>
                    </a:p>
                  </a:txBody>
                  <a:tcPr/>
                </a:tc>
                <a:tc>
                  <a:txBody>
                    <a:bodyPr/>
                    <a:lstStyle/>
                    <a:p>
                      <a:pPr algn="ctr"/>
                      <a:r>
                        <a:rPr lang="en-US" dirty="0" smtClean="0"/>
                        <a:t>0</a:t>
                      </a:r>
                      <a:endParaRPr lang="en-US" dirty="0"/>
                    </a:p>
                  </a:txBody>
                  <a:tcPr/>
                </a:tc>
              </a:tr>
              <a:tr h="256903">
                <a:tc>
                  <a:txBody>
                    <a:bodyPr/>
                    <a:lstStyle/>
                    <a:p>
                      <a:pPr algn="ctr"/>
                      <a:r>
                        <a:rPr lang="en-US" dirty="0" smtClean="0"/>
                        <a:t>Beetles</a:t>
                      </a:r>
                      <a:endParaRPr lang="en-US" dirty="0"/>
                    </a:p>
                  </a:txBody>
                  <a:tcPr/>
                </a:tc>
                <a:tc>
                  <a:txBody>
                    <a:bodyPr/>
                    <a:lstStyle/>
                    <a:p>
                      <a:pPr algn="ctr"/>
                      <a:r>
                        <a:rPr lang="en-US" dirty="0" smtClean="0"/>
                        <a:t>1</a:t>
                      </a:r>
                      <a:endParaRPr lang="en-US" dirty="0"/>
                    </a:p>
                  </a:txBody>
                  <a:tcPr/>
                </a:tc>
              </a:tr>
              <a:tr h="256903">
                <a:tc>
                  <a:txBody>
                    <a:bodyPr/>
                    <a:lstStyle/>
                    <a:p>
                      <a:pPr algn="ctr"/>
                      <a:r>
                        <a:rPr lang="en-US" dirty="0" smtClean="0"/>
                        <a:t>Flatworms</a:t>
                      </a:r>
                      <a:endParaRPr lang="en-US" dirty="0"/>
                    </a:p>
                  </a:txBody>
                  <a:tcPr/>
                </a:tc>
                <a:tc>
                  <a:txBody>
                    <a:bodyPr/>
                    <a:lstStyle/>
                    <a:p>
                      <a:pPr algn="ctr"/>
                      <a:r>
                        <a:rPr lang="en-US" dirty="0" smtClean="0"/>
                        <a:t>0</a:t>
                      </a:r>
                      <a:endParaRPr lang="en-US" dirty="0"/>
                    </a:p>
                  </a:txBody>
                  <a:tcPr/>
                </a:tc>
              </a:tr>
              <a:tr h="256903">
                <a:tc>
                  <a:txBody>
                    <a:bodyPr/>
                    <a:lstStyle/>
                    <a:p>
                      <a:pPr algn="ctr"/>
                      <a:r>
                        <a:rPr lang="en-US" dirty="0" smtClean="0"/>
                        <a:t>Snails</a:t>
                      </a:r>
                      <a:endParaRPr lang="en-US" dirty="0"/>
                    </a:p>
                  </a:txBody>
                  <a:tcPr/>
                </a:tc>
                <a:tc>
                  <a:txBody>
                    <a:bodyPr/>
                    <a:lstStyle/>
                    <a:p>
                      <a:pPr algn="ctr"/>
                      <a:r>
                        <a:rPr lang="en-US" dirty="0" smtClean="0"/>
                        <a:t>0</a:t>
                      </a:r>
                      <a:endParaRPr lang="en-US" dirty="0"/>
                    </a:p>
                  </a:txBody>
                  <a:tcPr/>
                </a:tc>
              </a:tr>
              <a:tr h="256903">
                <a:tc>
                  <a:txBody>
                    <a:bodyPr/>
                    <a:lstStyle/>
                    <a:p>
                      <a:pPr algn="ctr"/>
                      <a:r>
                        <a:rPr lang="en-US" dirty="0" smtClean="0"/>
                        <a:t>Aquatic Worms</a:t>
                      </a:r>
                      <a:endParaRPr lang="en-US" dirty="0"/>
                    </a:p>
                  </a:txBody>
                  <a:tcPr/>
                </a:tc>
                <a:tc>
                  <a:txBody>
                    <a:bodyPr/>
                    <a:lstStyle/>
                    <a:p>
                      <a:pPr algn="ctr"/>
                      <a:r>
                        <a:rPr lang="en-US" dirty="0" smtClean="0"/>
                        <a:t>0</a:t>
                      </a:r>
                      <a:endParaRPr lang="en-US" dirty="0"/>
                    </a:p>
                  </a:txBody>
                  <a:tcPr/>
                </a:tc>
              </a:tr>
              <a:tr h="256903">
                <a:tc>
                  <a:txBody>
                    <a:bodyPr/>
                    <a:lstStyle/>
                    <a:p>
                      <a:pPr algn="ctr"/>
                      <a:r>
                        <a:rPr lang="en-US" dirty="0" smtClean="0"/>
                        <a:t>Midges</a:t>
                      </a:r>
                      <a:endParaRPr lang="en-US" dirty="0"/>
                    </a:p>
                  </a:txBody>
                  <a:tcPr/>
                </a:tc>
                <a:tc>
                  <a:txBody>
                    <a:bodyPr/>
                    <a:lstStyle/>
                    <a:p>
                      <a:pPr algn="ctr"/>
                      <a:r>
                        <a:rPr lang="en-US" dirty="0" smtClean="0"/>
                        <a:t>0</a:t>
                      </a:r>
                      <a:endParaRPr lang="en-US" dirty="0"/>
                    </a:p>
                  </a:txBody>
                  <a:tcPr/>
                </a:tc>
              </a:tr>
              <a:tr h="256903">
                <a:tc>
                  <a:txBody>
                    <a:bodyPr/>
                    <a:lstStyle/>
                    <a:p>
                      <a:pPr algn="ctr"/>
                      <a:r>
                        <a:rPr lang="en-US" dirty="0" smtClean="0"/>
                        <a:t>Clams</a:t>
                      </a:r>
                      <a:endParaRPr lang="en-US" dirty="0"/>
                    </a:p>
                  </a:txBody>
                  <a:tcPr/>
                </a:tc>
                <a:tc>
                  <a:txBody>
                    <a:bodyPr/>
                    <a:lstStyle/>
                    <a:p>
                      <a:pPr algn="ctr"/>
                      <a:r>
                        <a:rPr lang="en-US" dirty="0" smtClean="0"/>
                        <a:t>0</a:t>
                      </a:r>
                      <a:endParaRPr lang="en-US" dirty="0"/>
                    </a:p>
                  </a:txBody>
                  <a:tcPr/>
                </a:tc>
              </a:tr>
              <a:tr h="256903">
                <a:tc>
                  <a:txBody>
                    <a:bodyPr/>
                    <a:lstStyle/>
                    <a:p>
                      <a:pPr algn="ctr"/>
                      <a:r>
                        <a:rPr lang="en-US" dirty="0" smtClean="0"/>
                        <a:t>Black</a:t>
                      </a:r>
                      <a:r>
                        <a:rPr lang="en-US" baseline="0" dirty="0" smtClean="0"/>
                        <a:t> Flies</a:t>
                      </a:r>
                      <a:endParaRPr lang="en-US" dirty="0"/>
                    </a:p>
                  </a:txBody>
                  <a:tcPr/>
                </a:tc>
                <a:tc>
                  <a:txBody>
                    <a:bodyPr/>
                    <a:lstStyle/>
                    <a:p>
                      <a:pPr algn="ctr"/>
                      <a:r>
                        <a:rPr lang="en-US" dirty="0" smtClean="0"/>
                        <a:t>0</a:t>
                      </a:r>
                      <a:endParaRPr lang="en-US" dirty="0"/>
                    </a:p>
                  </a:txBody>
                  <a:tcPr/>
                </a:tc>
              </a:tr>
              <a:tr h="256903">
                <a:tc>
                  <a:txBody>
                    <a:bodyPr/>
                    <a:lstStyle/>
                    <a:p>
                      <a:pPr algn="ctr"/>
                      <a:r>
                        <a:rPr lang="en-US" dirty="0" smtClean="0"/>
                        <a:t>Crawfish</a:t>
                      </a:r>
                      <a:endParaRPr lang="en-US" dirty="0"/>
                    </a:p>
                  </a:txBody>
                  <a:tcPr/>
                </a:tc>
                <a:tc>
                  <a:txBody>
                    <a:bodyPr/>
                    <a:lstStyle/>
                    <a:p>
                      <a:pPr algn="ctr"/>
                      <a:r>
                        <a:rPr lang="en-US" dirty="0" smtClean="0"/>
                        <a:t>1</a:t>
                      </a:r>
                      <a:endParaRPr lang="en-US" dirty="0"/>
                    </a:p>
                  </a:txBody>
                  <a:tcPr/>
                </a:tc>
              </a:tr>
            </a:tbl>
          </a:graphicData>
        </a:graphic>
      </p:graphicFrame>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229600" cy="1143000"/>
          </a:xfrm>
        </p:spPr>
        <p:txBody>
          <a:bodyPr/>
          <a:lstStyle/>
          <a:p>
            <a:r>
              <a:rPr lang="en-US" dirty="0" smtClean="0"/>
              <a:t>         Precipitation</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    Climate               St. Mary's, PA      United States     Rainfall   (in.)           45.2                         36.6 Snowfall (in.)           78.8                         25.2 </a:t>
            </a:r>
            <a:r>
              <a:rPr lang="en-US" sz="2800" dirty="0" smtClean="0"/>
              <a:t>Precipitation Days</a:t>
            </a:r>
            <a:r>
              <a:rPr lang="en-US" dirty="0" smtClean="0"/>
              <a:t>     174                           101    Sunny Days             162                           205       Avg. July High         80.9                         86.5         Avg. Jan. Low          14.1                          20.8 Comfort Index        57                              44     </a:t>
            </a:r>
          </a:p>
          <a:p>
            <a:pPr>
              <a:buNone/>
            </a:pPr>
            <a:r>
              <a:rPr lang="en-US" dirty="0" smtClean="0"/>
              <a:t>    UV Index                   3.4                             4.3 Elevation ft.             1,724                        1,062</a:t>
            </a:r>
            <a:endParaRPr lang="en-US"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532686"/>
            <a:ext cx="7239000" cy="6063198"/>
          </a:xfrm>
          <a:prstGeom prst="rect">
            <a:avLst/>
          </a:prstGeom>
          <a:noFill/>
        </p:spPr>
        <p:txBody>
          <a:bodyPr wrap="square" rtlCol="0">
            <a:spAutoFit/>
          </a:bodyPr>
          <a:lstStyle/>
          <a:p>
            <a:pPr algn="ctr"/>
            <a:r>
              <a:rPr lang="en-US" b="1" dirty="0" smtClean="0"/>
              <a:t>Works Cited</a:t>
            </a:r>
          </a:p>
          <a:p>
            <a:pPr algn="ctr"/>
            <a:endParaRPr lang="en-US" b="1" dirty="0" smtClean="0"/>
          </a:p>
          <a:p>
            <a:r>
              <a:rPr lang="en-US" sz="1600" dirty="0" err="1" smtClean="0"/>
              <a:t>Arnowitt</a:t>
            </a:r>
            <a:r>
              <a:rPr lang="en-US" sz="1600" dirty="0" smtClean="0"/>
              <a:t>, Myron.  “Clean Water Action Reaches Settlement with 	</a:t>
            </a:r>
            <a:r>
              <a:rPr lang="en-US" sz="1600" dirty="0" err="1" smtClean="0"/>
              <a:t>Horsehead</a:t>
            </a:r>
            <a:r>
              <a:rPr lang="en-US" sz="1600" dirty="0" smtClean="0"/>
              <a:t> Corp. over Clean Water Act Violations.”  	</a:t>
            </a:r>
            <a:r>
              <a:rPr lang="en-US" sz="1600" i="1" dirty="0" smtClean="0"/>
              <a:t>Clean 	Water Action.</a:t>
            </a:r>
            <a:r>
              <a:rPr lang="en-US" sz="1600" dirty="0" smtClean="0"/>
              <a:t>  29 Dec. 2009.  Web. 29 Apr. 2010.</a:t>
            </a:r>
          </a:p>
          <a:p>
            <a:r>
              <a:rPr lang="en-US" sz="1600" dirty="0" smtClean="0"/>
              <a:t>	http://www.cleanwateraction.org/pa</a:t>
            </a:r>
          </a:p>
          <a:p>
            <a:endParaRPr lang="en-US" sz="1600" dirty="0" smtClean="0"/>
          </a:p>
          <a:p>
            <a:r>
              <a:rPr lang="en-US" sz="1600" dirty="0" smtClean="0"/>
              <a:t>“Best Places to Live in St. </a:t>
            </a:r>
            <a:r>
              <a:rPr lang="en-US" sz="1600" dirty="0" err="1" smtClean="0"/>
              <a:t>Marys</a:t>
            </a:r>
            <a:r>
              <a:rPr lang="en-US" sz="1600" dirty="0" smtClean="0"/>
              <a:t>, Pennsylvania.”  </a:t>
            </a:r>
            <a:r>
              <a:rPr lang="en-US" sz="1600" i="1" dirty="0" err="1" smtClean="0"/>
              <a:t>Sperling’s</a:t>
            </a:r>
            <a:r>
              <a:rPr lang="en-US" sz="1600" i="1" dirty="0" smtClean="0"/>
              <a:t> 	</a:t>
            </a:r>
            <a:r>
              <a:rPr lang="en-US" sz="1600" i="1" dirty="0" err="1" smtClean="0"/>
              <a:t>BestPlaces</a:t>
            </a:r>
            <a:r>
              <a:rPr lang="en-US" sz="1600" i="1" dirty="0" smtClean="0"/>
              <a:t>.</a:t>
            </a:r>
            <a:r>
              <a:rPr lang="en-US" sz="1600" dirty="0" smtClean="0"/>
              <a:t>  Fast Forward, Inc., 2010.  Web.  29 Apr. 2010.</a:t>
            </a:r>
          </a:p>
          <a:p>
            <a:r>
              <a:rPr lang="en-US" sz="1600" dirty="0" smtClean="0"/>
              <a:t>	http://www.bestplaces.net.city/St._Marys-	Pennsylvania.aspx#</a:t>
            </a:r>
          </a:p>
          <a:p>
            <a:endParaRPr lang="en-US" sz="1600" dirty="0" smtClean="0"/>
          </a:p>
          <a:p>
            <a:r>
              <a:rPr lang="en-US" sz="1600" i="1" dirty="0" smtClean="0"/>
              <a:t>Elkcountyfreshwater.org</a:t>
            </a:r>
            <a:r>
              <a:rPr lang="en-US" sz="1600" dirty="0" smtClean="0"/>
              <a:t>  Elk County Fresh Water Association.  Web. 	29 Apr. 	2010 	http://www.elkcountyfreshwater.org/index/php.</a:t>
            </a:r>
          </a:p>
          <a:p>
            <a:endParaRPr lang="en-US" sz="1600" dirty="0" smtClean="0"/>
          </a:p>
          <a:p>
            <a:r>
              <a:rPr lang="en-US" sz="1600" dirty="0" err="1" smtClean="0"/>
              <a:t>Ostergen</a:t>
            </a:r>
            <a:r>
              <a:rPr lang="en-US" sz="1600" dirty="0" smtClean="0"/>
              <a:t>, David M. “Tribal Watershed Management:  Culture, 	Science, Capacity, and Collaboration.”  Britannica.  2007.  	Web. 	29 Apr. 2010.  	http://wwww.britannica.com/bps/additionalcontent/18/2	3975216/Tribal-Watershed-Management-Culture-Science-	Capacity-and-Collaboration.</a:t>
            </a:r>
          </a:p>
          <a:p>
            <a:endParaRPr lang="en-US" sz="1600" dirty="0" smtClean="0"/>
          </a:p>
          <a:p>
            <a:r>
              <a:rPr lang="en-US" sz="1600" dirty="0" smtClean="0"/>
              <a:t>“What Are Some Indicators of a Healthy Stream or River?”  The Watershed 	Center. 6 Jan. 2005. Web. 29 Apr. 2010</a:t>
            </a:r>
            <a:endParaRPr lang="en-US" sz="1600" dirty="0" smtClean="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Population and Education Statistics</a:t>
            </a:r>
            <a:endParaRPr lang="en-US" dirty="0"/>
          </a:p>
        </p:txBody>
      </p:sp>
      <p:sp>
        <p:nvSpPr>
          <p:cNvPr id="6" name="Content Placeholder 5"/>
          <p:cNvSpPr>
            <a:spLocks noGrp="1"/>
          </p:cNvSpPr>
          <p:nvPr>
            <p:ph sz="half" idx="1"/>
          </p:nvPr>
        </p:nvSpPr>
        <p:spPr>
          <a:xfrm>
            <a:off x="-228600" y="1752600"/>
            <a:ext cx="9372600" cy="4525963"/>
          </a:xfrm>
        </p:spPr>
        <p:txBody>
          <a:bodyPr anchor="ctr">
            <a:normAutofit fontScale="92500"/>
          </a:bodyPr>
          <a:lstStyle/>
          <a:p>
            <a:pPr lvl="4">
              <a:buNone/>
            </a:pPr>
            <a:r>
              <a:rPr lang="en-US" sz="2800" dirty="0" smtClean="0"/>
              <a:t>		                             Elk County </a:t>
            </a:r>
            <a:r>
              <a:rPr lang="en-US" dirty="0" smtClean="0"/>
              <a:t>		</a:t>
            </a:r>
            <a:r>
              <a:rPr lang="en-US" sz="2800" dirty="0" smtClean="0"/>
              <a:t>Pennsylvania </a:t>
            </a:r>
          </a:p>
          <a:p>
            <a:r>
              <a:rPr lang="en-US" sz="2400" dirty="0" smtClean="0"/>
              <a:t>Population</a:t>
            </a:r>
            <a:r>
              <a:rPr lang="en-US" dirty="0" smtClean="0"/>
              <a:t> 		                   </a:t>
            </a:r>
            <a:r>
              <a:rPr lang="en-US" sz="2400" dirty="0" smtClean="0"/>
              <a:t>33,963 </a:t>
            </a:r>
            <a:r>
              <a:rPr lang="en-US" dirty="0" smtClean="0"/>
              <a:t>		      </a:t>
            </a:r>
            <a:r>
              <a:rPr lang="en-US" sz="2400" dirty="0" smtClean="0"/>
              <a:t>12,590,137 </a:t>
            </a:r>
          </a:p>
          <a:p>
            <a:r>
              <a:rPr lang="en-US" sz="2400" dirty="0" smtClean="0"/>
              <a:t>Pop Density per Sq Mi                   40                                             </a:t>
            </a:r>
            <a:r>
              <a:rPr lang="en-US" dirty="0" smtClean="0"/>
              <a:t>281 </a:t>
            </a:r>
          </a:p>
          <a:p>
            <a:r>
              <a:rPr lang="en-US" sz="2400" dirty="0" smtClean="0"/>
              <a:t>Pop Change since 2000                 0.70%                                     0.30% </a:t>
            </a:r>
          </a:p>
          <a:p>
            <a:r>
              <a:rPr lang="en-US" sz="2400" dirty="0" smtClean="0"/>
              <a:t>Median Age                                       42.3</a:t>
            </a:r>
            <a:r>
              <a:rPr lang="en-US" dirty="0" smtClean="0"/>
              <a:t>                                   </a:t>
            </a:r>
            <a:r>
              <a:rPr lang="en-US" sz="2400" dirty="0" smtClean="0"/>
              <a:t>40.4</a:t>
            </a:r>
            <a:r>
              <a:rPr lang="en-US" dirty="0" smtClean="0"/>
              <a:t> </a:t>
            </a:r>
          </a:p>
          <a:p>
            <a:r>
              <a:rPr lang="en-US" sz="2400" dirty="0" smtClean="0"/>
              <a:t>Male / Female Ratio                      48.6 / 51.4%                          51.5 / 48.5% </a:t>
            </a:r>
          </a:p>
          <a:p>
            <a:r>
              <a:rPr lang="en-US" sz="2400" dirty="0" smtClean="0"/>
              <a:t>High School Graduate                  50%</a:t>
            </a:r>
            <a:r>
              <a:rPr lang="en-US" dirty="0" smtClean="0"/>
              <a:t>                                   38% </a:t>
            </a:r>
          </a:p>
          <a:p>
            <a:r>
              <a:rPr lang="en-US" sz="2400" dirty="0" smtClean="0"/>
              <a:t>2-Year Degree                                  </a:t>
            </a:r>
            <a:r>
              <a:rPr lang="en-US" dirty="0" smtClean="0"/>
              <a:t>7%                                    6%</a:t>
            </a:r>
          </a:p>
          <a:p>
            <a:r>
              <a:rPr lang="en-US" dirty="0" smtClean="0"/>
              <a:t> 4-Year Degree                       8%                                   14%</a:t>
            </a:r>
          </a:p>
          <a:p>
            <a:r>
              <a:rPr lang="en-US" dirty="0" smtClean="0"/>
              <a:t> Masters Degree                   2%                                    5% </a:t>
            </a:r>
          </a:p>
          <a:p>
            <a:r>
              <a:rPr lang="en-US" dirty="0" smtClean="0"/>
              <a:t>Doctorate Degree                0%                                    1%</a:t>
            </a:r>
            <a:endParaRPr lang="en-US"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0" r="-10000"/>
          </a:stretch>
        </a:blipFill>
        <a:effectLst/>
      </p:bgPr>
    </p:bg>
    <p:spTree>
      <p:nvGrpSpPr>
        <p:cNvPr id="1" name=""/>
        <p:cNvGrpSpPr/>
        <p:nvPr/>
      </p:nvGrpSpPr>
      <p:grpSpPr>
        <a:xfrm>
          <a:off x="0" y="0"/>
          <a:ext cx="0" cy="0"/>
          <a:chOff x="0" y="0"/>
          <a:chExt cx="0" cy="0"/>
        </a:xfrm>
      </p:grpSpPr>
      <p:pic>
        <p:nvPicPr>
          <p:cNvPr id="7" name="Picture 6" descr="treatment facility.JPG"/>
          <p:cNvPicPr>
            <a:picLocks noChangeAspect="1"/>
          </p:cNvPicPr>
          <p:nvPr/>
        </p:nvPicPr>
        <p:blipFill>
          <a:blip r:embed="rId4" cstate="print"/>
          <a:stretch>
            <a:fillRect/>
          </a:stretch>
        </p:blipFill>
        <p:spPr>
          <a:xfrm>
            <a:off x="0" y="0"/>
            <a:ext cx="9144000" cy="6858000"/>
          </a:xfrm>
          <a:prstGeom prst="rect">
            <a:avLst/>
          </a:prstGeom>
        </p:spPr>
      </p:pic>
      <p:sp>
        <p:nvSpPr>
          <p:cNvPr id="2" name="Title 1"/>
          <p:cNvSpPr>
            <a:spLocks noGrp="1"/>
          </p:cNvSpPr>
          <p:nvPr>
            <p:ph type="ctrTitle"/>
          </p:nvPr>
        </p:nvSpPr>
        <p:spPr>
          <a:xfrm>
            <a:off x="533400" y="0"/>
            <a:ext cx="7924800" cy="1470025"/>
          </a:xfrm>
        </p:spPr>
        <p:txBody>
          <a:bodyPr/>
          <a:lstStyle/>
          <a:p>
            <a:r>
              <a:rPr lang="en-US" dirty="0" smtClean="0">
                <a:solidFill>
                  <a:srgbClr val="FFC000"/>
                </a:solidFill>
              </a:rPr>
              <a:t>Watersheds of Elk County</a:t>
            </a:r>
            <a:endParaRPr lang="en-US" dirty="0">
              <a:solidFill>
                <a:srgbClr val="FFC000"/>
              </a:solidFill>
            </a:endParaRPr>
          </a:p>
        </p:txBody>
      </p:sp>
      <p:sp>
        <p:nvSpPr>
          <p:cNvPr id="3" name="Subtitle 2"/>
          <p:cNvSpPr>
            <a:spLocks noGrp="1"/>
          </p:cNvSpPr>
          <p:nvPr>
            <p:ph type="subTitle" idx="1"/>
          </p:nvPr>
        </p:nvSpPr>
        <p:spPr>
          <a:xfrm>
            <a:off x="2743200" y="5105400"/>
            <a:ext cx="6400800" cy="1752600"/>
          </a:xfrm>
        </p:spPr>
        <p:txBody>
          <a:bodyPr>
            <a:normAutofit/>
          </a:bodyPr>
          <a:lstStyle/>
          <a:p>
            <a:pPr algn="r"/>
            <a:r>
              <a:rPr lang="en-US" b="1" dirty="0" smtClean="0">
                <a:solidFill>
                  <a:schemeClr val="tx1"/>
                </a:solidFill>
              </a:rPr>
              <a:t>Presented By:</a:t>
            </a:r>
          </a:p>
          <a:p>
            <a:pPr algn="r"/>
            <a:r>
              <a:rPr lang="en-US" sz="2400" b="1" dirty="0" smtClean="0">
                <a:solidFill>
                  <a:schemeClr val="tx1"/>
                </a:solidFill>
              </a:rPr>
              <a:t>Wetlands Club and Ecology Class of </a:t>
            </a:r>
          </a:p>
          <a:p>
            <a:pPr algn="r"/>
            <a:r>
              <a:rPr lang="en-US" sz="2400" b="1" dirty="0" smtClean="0">
                <a:solidFill>
                  <a:schemeClr val="tx1"/>
                </a:solidFill>
              </a:rPr>
              <a:t>Elk County Catholic High School, St. Marys, PA</a:t>
            </a:r>
            <a:endParaRPr lang="en-US" sz="2400" b="1" dirty="0">
              <a:solidFill>
                <a:schemeClr val="tx1"/>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watersheds-elk_county.png"/>
          <p:cNvPicPr>
            <a:picLocks noGrp="1" noChangeAspect="1"/>
          </p:cNvPicPr>
          <p:nvPr>
            <p:ph idx="1"/>
          </p:nvPr>
        </p:nvPicPr>
        <p:blipFill>
          <a:blip r:embed="rId3" cstate="print"/>
          <a:stretch>
            <a:fillRect/>
          </a:stretch>
        </p:blipFill>
        <p:spPr>
          <a:xfrm>
            <a:off x="1295400" y="228600"/>
            <a:ext cx="5943600" cy="5715000"/>
          </a:xfrm>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73050"/>
            <a:ext cx="8153400" cy="565150"/>
          </a:xfrm>
        </p:spPr>
        <p:txBody>
          <a:bodyPr/>
          <a:lstStyle/>
          <a:p>
            <a:pPr algn="ctr"/>
            <a:r>
              <a:rPr lang="en-US" dirty="0" smtClean="0"/>
              <a:t>Watersheds of Elk County Pennsylvania</a:t>
            </a:r>
            <a:endParaRPr lang="en-US" dirty="0"/>
          </a:p>
        </p:txBody>
      </p:sp>
      <p:sp>
        <p:nvSpPr>
          <p:cNvPr id="4" name="Text Placeholder 3"/>
          <p:cNvSpPr>
            <a:spLocks noGrp="1"/>
          </p:cNvSpPr>
          <p:nvPr>
            <p:ph type="body" idx="2"/>
          </p:nvPr>
        </p:nvSpPr>
        <p:spPr>
          <a:xfrm>
            <a:off x="228600" y="1524000"/>
            <a:ext cx="2895600" cy="4598584"/>
          </a:xfrm>
        </p:spPr>
        <p:txBody>
          <a:bodyPr>
            <a:normAutofit/>
          </a:bodyPr>
          <a:lstStyle/>
          <a:p>
            <a:pPr>
              <a:buFont typeface="Arial" pitchFamily="34" charset="0"/>
              <a:buChar char="•"/>
            </a:pPr>
            <a:r>
              <a:rPr lang="en-US" sz="3200" dirty="0" smtClean="0"/>
              <a:t>Clarion River</a:t>
            </a:r>
          </a:p>
          <a:p>
            <a:pPr>
              <a:buFont typeface="Arial" pitchFamily="34" charset="0"/>
              <a:buChar char="•"/>
            </a:pPr>
            <a:r>
              <a:rPr lang="en-US" sz="3200" dirty="0" smtClean="0"/>
              <a:t>Elk Creek </a:t>
            </a:r>
          </a:p>
          <a:p>
            <a:pPr>
              <a:buFont typeface="Arial" pitchFamily="34" charset="0"/>
              <a:buChar char="•"/>
            </a:pPr>
            <a:r>
              <a:rPr lang="en-US" sz="3200" dirty="0" smtClean="0"/>
              <a:t>West Creek</a:t>
            </a:r>
          </a:p>
          <a:p>
            <a:pPr>
              <a:buFont typeface="Arial" pitchFamily="34" charset="0"/>
              <a:buChar char="•"/>
            </a:pPr>
            <a:r>
              <a:rPr lang="en-US" sz="3200" dirty="0" smtClean="0"/>
              <a:t>Little Toby Creek </a:t>
            </a:r>
          </a:p>
          <a:p>
            <a:pPr>
              <a:buFont typeface="Arial" pitchFamily="34" charset="0"/>
              <a:buChar char="•"/>
            </a:pPr>
            <a:r>
              <a:rPr lang="en-US" sz="3200" dirty="0" err="1" smtClean="0"/>
              <a:t>Sinnemahoning</a:t>
            </a:r>
            <a:r>
              <a:rPr lang="en-US" sz="3200" b="1" dirty="0" smtClean="0"/>
              <a:t>             </a:t>
            </a:r>
            <a:r>
              <a:rPr lang="en-US" sz="3200" dirty="0" smtClean="0"/>
              <a:t>Creek</a:t>
            </a:r>
            <a:endParaRPr lang="en-US" sz="3200" dirty="0"/>
          </a:p>
        </p:txBody>
      </p:sp>
      <p:pic>
        <p:nvPicPr>
          <p:cNvPr id="5" name="Content Placeholder 4" descr="elk-county-watersheds.png"/>
          <p:cNvPicPr>
            <a:picLocks noGrp="1" noChangeAspect="1"/>
          </p:cNvPicPr>
          <p:nvPr>
            <p:ph sz="half" idx="1"/>
          </p:nvPr>
        </p:nvPicPr>
        <p:blipFill>
          <a:blip r:embed="rId3" cstate="print"/>
          <a:stretch>
            <a:fillRect/>
          </a:stretch>
        </p:blipFill>
        <p:spPr>
          <a:xfrm>
            <a:off x="3276600" y="1676400"/>
            <a:ext cx="4762500" cy="3933825"/>
          </a:xfr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ig-mill-creek-map.png"/>
          <p:cNvPicPr>
            <a:picLocks noGrp="1" noChangeAspect="1"/>
          </p:cNvPicPr>
          <p:nvPr>
            <p:ph idx="4294967295"/>
          </p:nvPr>
        </p:nvPicPr>
        <p:blipFill>
          <a:blip r:embed="rId3" cstate="print"/>
          <a:stretch>
            <a:fillRect/>
          </a:stretch>
        </p:blipFill>
        <p:spPr>
          <a:xfrm>
            <a:off x="1371600" y="609600"/>
            <a:ext cx="6705600" cy="5029200"/>
          </a:xfrm>
        </p:spPr>
      </p:pic>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_rels/them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3.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4.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252</TotalTime>
  <Words>1131</Words>
  <Application>Microsoft Office PowerPoint</Application>
  <PresentationFormat>On-screen Show (4:3)</PresentationFormat>
  <Paragraphs>292</Paragraphs>
  <Slides>40</Slides>
  <Notes>39</Notes>
  <HiddenSlides>0</HiddenSlides>
  <MMClips>0</MMClips>
  <ScaleCrop>false</ScaleCrop>
  <HeadingPairs>
    <vt:vector size="4" baseType="variant">
      <vt:variant>
        <vt:lpstr>Theme</vt:lpstr>
      </vt:variant>
      <vt:variant>
        <vt:i4>5</vt:i4>
      </vt:variant>
      <vt:variant>
        <vt:lpstr>Slide Titles</vt:lpstr>
      </vt:variant>
      <vt:variant>
        <vt:i4>40</vt:i4>
      </vt:variant>
    </vt:vector>
  </HeadingPairs>
  <TitlesOfParts>
    <vt:vector size="45" baseType="lpstr">
      <vt:lpstr>Flow</vt:lpstr>
      <vt:lpstr>Module</vt:lpstr>
      <vt:lpstr>Opulent</vt:lpstr>
      <vt:lpstr>Median</vt:lpstr>
      <vt:lpstr>Office Theme</vt:lpstr>
      <vt:lpstr>Elk County Catholic  High School</vt:lpstr>
      <vt:lpstr>Administration</vt:lpstr>
      <vt:lpstr>About our School</vt:lpstr>
      <vt:lpstr>         Precipitation</vt:lpstr>
      <vt:lpstr>Population and Education Statistics</vt:lpstr>
      <vt:lpstr>Watersheds of Elk County</vt:lpstr>
      <vt:lpstr>Slide 7</vt:lpstr>
      <vt:lpstr>Watersheds of Elk County Pennsylvania</vt:lpstr>
      <vt:lpstr>Slide 9</vt:lpstr>
      <vt:lpstr>Water Pollution</vt:lpstr>
      <vt:lpstr>Clean Water Sources</vt:lpstr>
      <vt:lpstr>Water Quality</vt:lpstr>
      <vt:lpstr>Clarion River Basin Issues</vt:lpstr>
      <vt:lpstr>What Makes a good stream</vt:lpstr>
      <vt:lpstr>Temperature</vt:lpstr>
      <vt:lpstr>Conductivity</vt:lpstr>
      <vt:lpstr>Hydrology</vt:lpstr>
      <vt:lpstr>Insects</vt:lpstr>
      <vt:lpstr>Water Sampling </vt:lpstr>
      <vt:lpstr>Winslow Hill</vt:lpstr>
      <vt:lpstr>Winslow Hill</vt:lpstr>
      <vt:lpstr>Treatment Facility</vt:lpstr>
      <vt:lpstr>Polluted Vs. Healthy Stream</vt:lpstr>
      <vt:lpstr>Taking Notes</vt:lpstr>
      <vt:lpstr>Slide 25</vt:lpstr>
      <vt:lpstr>Collecting Samples</vt:lpstr>
      <vt:lpstr>Slide 27</vt:lpstr>
      <vt:lpstr>Studying Samples</vt:lpstr>
      <vt:lpstr>Slide 29</vt:lpstr>
      <vt:lpstr>A Hard Days Work</vt:lpstr>
      <vt:lpstr>Stream Investigation</vt:lpstr>
      <vt:lpstr>Pollution Sources</vt:lpstr>
      <vt:lpstr>Velocity of Water Flow</vt:lpstr>
      <vt:lpstr>Volume of Flow</vt:lpstr>
      <vt:lpstr>Quantitative</vt:lpstr>
      <vt:lpstr>Qualitative</vt:lpstr>
      <vt:lpstr>Water Chemistry</vt:lpstr>
      <vt:lpstr>Water Quality of Pool</vt:lpstr>
      <vt:lpstr>Water Quality of Riffle</vt:lpstr>
      <vt:lpstr>Slide 40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Watersheds of Elk County</dc:title>
  <dc:creator> </dc:creator>
  <cp:lastModifiedBy>Laura</cp:lastModifiedBy>
  <cp:revision>29</cp:revision>
  <dcterms:created xsi:type="dcterms:W3CDTF">2010-04-26T16:44:22Z</dcterms:created>
  <dcterms:modified xsi:type="dcterms:W3CDTF">2010-04-30T18:42:40Z</dcterms:modified>
</cp:coreProperties>
</file>